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Roboto Slab"/>
      <p:regular r:id="rId37"/>
      <p:bold r:id="rId38"/>
    </p:embeddedFont>
    <p:embeddedFont>
      <p:font typeface="Robo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262F069-C602-4F14-A4D7-A84B1593268F}">
  <a:tblStyle styleId="{A262F069-C602-4F14-A4D7-A84B1593268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4.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Slab-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oboto-regular.fntdata"/><Relationship Id="rId16" Type="http://schemas.openxmlformats.org/officeDocument/2006/relationships/slide" Target="slides/slide10.xml"/><Relationship Id="rId38" Type="http://schemas.openxmlformats.org/officeDocument/2006/relationships/font" Target="fonts/RobotoSlab-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um.com/ds3ucsd/data-science-in-the-film-industry-part-2-movie-trailers-and-artificial-intelligence-64b3cbd267c1"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iblog.in/movie-merchandising-is-a-potential-hit/" TargetMode="External"/><Relationship Id="rId3" Type="http://schemas.openxmlformats.org/officeDocument/2006/relationships/hyperlink" Target="https://www.openpr.com/news/1631327/movie-merchandise-market-analysis-strategic-assessment-and-trend-outlook-by-sony-pictures-paramount-pictures-warner-bros-huayi-brothers-enlight-media-lionsgate-films-nbc-universal-nickelodeon-toei-company-alpha-group-the-walt-disney-company-a.html"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lmlifestyle.com/best-sites-for-rating-movie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36f2220af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36f2220af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Displayed are the results of the Logistic Regression model. You can see that the Confusion matrix shows reasonable performance between train + val and test sets, perhaps resulting in a few false positives. We were able to </a:t>
            </a:r>
            <a:r>
              <a:rPr lang="en"/>
              <a:t>achieve</a:t>
            </a:r>
            <a:r>
              <a:rPr lang="en"/>
              <a:t> a ROC score of 0.74 on the test set.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4005044b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4005044b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decided to build on what we had done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005044b4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005044b4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Accuracy:</a:t>
            </a:r>
            <a:endParaRPr/>
          </a:p>
          <a:p>
            <a:pPr indent="-298450" lvl="0" marL="457200" rtl="0" algn="l">
              <a:spcBef>
                <a:spcPts val="0"/>
              </a:spcBef>
              <a:spcAft>
                <a:spcPts val="0"/>
              </a:spcAft>
              <a:buSzPts val="1100"/>
              <a:buChar char="-"/>
            </a:pPr>
            <a:r>
              <a:rPr lang="en"/>
              <a:t>Train: 0.9047</a:t>
            </a:r>
            <a:endParaRPr/>
          </a:p>
          <a:p>
            <a:pPr indent="-298450" lvl="0" marL="457200" rtl="0" algn="l">
              <a:spcBef>
                <a:spcPts val="0"/>
              </a:spcBef>
              <a:spcAft>
                <a:spcPts val="0"/>
              </a:spcAft>
              <a:buSzPts val="1100"/>
              <a:buChar char="-"/>
            </a:pPr>
            <a:r>
              <a:rPr lang="en"/>
              <a:t>Validation: 0.8685</a:t>
            </a:r>
            <a:endParaRPr/>
          </a:p>
          <a:p>
            <a:pPr indent="-298450" lvl="0" marL="457200" rtl="0" algn="l">
              <a:spcBef>
                <a:spcPts val="0"/>
              </a:spcBef>
              <a:spcAft>
                <a:spcPts val="0"/>
              </a:spcAft>
              <a:buSzPts val="1100"/>
              <a:buChar char="-"/>
            </a:pPr>
            <a:r>
              <a:rPr lang="en"/>
              <a:t>Test: 0.8610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4005044b4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4005044b4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a fairly balanced positive and negative labels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4018c8a70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4018c8a70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018c8a70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018c8a70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018c8a70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018c8a70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4018c8a70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4018c8a70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4018c8a70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4018c8a70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4018c8a70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4018c8a70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36f2220af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36f2220af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50">
                <a:solidFill>
                  <a:srgbClr val="333333"/>
                </a:solidFill>
                <a:highlight>
                  <a:schemeClr val="lt1"/>
                </a:highlight>
              </a:rPr>
              <a:t>Motivation- Introduce your question and why the question is interesting. Explain what has been done before in this space. Describe your overall plan to approach your question. Provide a summary of your results. (15%)</a:t>
            </a:r>
            <a:endParaRPr sz="1050">
              <a:solidFill>
                <a:srgbClr val="333333"/>
              </a:solidFill>
              <a:highlight>
                <a:schemeClr val="lt1"/>
              </a:highlight>
            </a:endParaRPr>
          </a:p>
          <a:p>
            <a:pPr indent="0" lvl="0" marL="0" rtl="0" algn="l">
              <a:lnSpc>
                <a:spcPct val="115000"/>
              </a:lnSpc>
              <a:spcBef>
                <a:spcPts val="1200"/>
              </a:spcBef>
              <a:spcAft>
                <a:spcPts val="0"/>
              </a:spcAft>
              <a:buClr>
                <a:schemeClr val="dk1"/>
              </a:buClr>
              <a:buSzPts val="1100"/>
              <a:buFont typeface="Arial"/>
              <a:buNone/>
            </a:pPr>
            <a:r>
              <a:rPr lang="en" sz="1050" u="sng">
                <a:solidFill>
                  <a:srgbClr val="0097A7"/>
                </a:solidFill>
                <a:highlight>
                  <a:schemeClr val="lt1"/>
                </a:highlight>
                <a:hlinkClick r:id="rId2">
                  <a:extLst>
                    <a:ext uri="{A12FA001-AC4F-418D-AE19-62706E023703}">
                      <ahyp:hlinkClr val="tx"/>
                    </a:ext>
                  </a:extLst>
                </a:hlinkClick>
              </a:rPr>
              <a:t>https://medium.com/ds3ucsd/data-science-in-the-film-industry-part-2-movie-trailers-and-artificial-intelligence-64b3cbd267c1</a:t>
            </a:r>
            <a:endParaRPr sz="1050">
              <a:solidFill>
                <a:srgbClr val="333333"/>
              </a:solidFill>
              <a:highlight>
                <a:schemeClr val="lt1"/>
              </a:highlight>
            </a:endParaRPr>
          </a:p>
          <a:p>
            <a:pPr indent="0" lvl="0" marL="0" rtl="0" algn="l">
              <a:lnSpc>
                <a:spcPct val="115000"/>
              </a:lnSpc>
              <a:spcBef>
                <a:spcPts val="1200"/>
              </a:spcBef>
              <a:spcAft>
                <a:spcPts val="0"/>
              </a:spcAft>
              <a:buClr>
                <a:schemeClr val="dk1"/>
              </a:buClr>
              <a:buSzPts val="1100"/>
              <a:buFont typeface="Arial"/>
              <a:buNone/>
            </a:pPr>
            <a:r>
              <a:t/>
            </a:r>
            <a:endParaRPr sz="1050">
              <a:solidFill>
                <a:srgbClr val="333333"/>
              </a:solidFill>
              <a:highlight>
                <a:schemeClr val="lt1"/>
              </a:highlight>
            </a:endParaRPr>
          </a:p>
          <a:p>
            <a:pPr indent="0" lvl="0" marL="0" rtl="0" algn="l">
              <a:lnSpc>
                <a:spcPct val="115000"/>
              </a:lnSpc>
              <a:spcBef>
                <a:spcPts val="1200"/>
              </a:spcBef>
              <a:spcAft>
                <a:spcPts val="1200"/>
              </a:spcAft>
              <a:buClr>
                <a:schemeClr val="dk1"/>
              </a:buClr>
              <a:buSzPts val="1100"/>
              <a:buFont typeface="Arial"/>
              <a:buNone/>
            </a:pPr>
            <a:r>
              <a:rPr lang="en" sz="1050">
                <a:solidFill>
                  <a:srgbClr val="333333"/>
                </a:solidFill>
                <a:highlight>
                  <a:schemeClr val="lt1"/>
                </a:highlight>
              </a:rPr>
              <a:t>(High level - how ML has been used for movie industry)</a:t>
            </a:r>
            <a:endParaRPr sz="1050">
              <a:solidFill>
                <a:srgbClr val="333333"/>
              </a:solidFill>
              <a:highlight>
                <a:schemeClr val="lt1"/>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4018c8a70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4018c8a70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4018c8a70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4018c8a70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4018c8a70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4018c8a70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4018c8a70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4018c8a70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4018c8a70f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4018c8a70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4018c8a70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4018c8a70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3fa7ac90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3fa7ac90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Ryans plot will be used - Create table with count of genres @Ryan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e38d8875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e38d8875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performances: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3e38d8875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3e38d8875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3e38d8875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3e38d8875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402a7988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402a7988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https://www.ciiblog.in/movie-merchandising-is-a-potential-hit/</a:t>
            </a:r>
            <a:r>
              <a:rPr lang="en"/>
              <a:t> - article of movie merchandising</a:t>
            </a:r>
            <a:endParaRPr/>
          </a:p>
          <a:p>
            <a:pPr indent="0" lvl="0" marL="0" rtl="0" algn="l">
              <a:spcBef>
                <a:spcPts val="0"/>
              </a:spcBef>
              <a:spcAft>
                <a:spcPts val="0"/>
              </a:spcAft>
              <a:buNone/>
            </a:pPr>
            <a:r>
              <a:rPr lang="en" u="sng">
                <a:solidFill>
                  <a:schemeClr val="hlink"/>
                </a:solidFill>
                <a:hlinkClick r:id="rId3"/>
              </a:rPr>
              <a:t>https://www.openpr.com/news/1631327/movie-merchandise-market-analysis-strategic-assessment-and-trend-outlook-by-sony-pictures-paramount-pictures-warner-bros-huayi-brothers-enlight-media-lionsgate-films-nbc-universal-nickelodeon-toei-company-alpha-group-the-walt-disney-company-a.html</a:t>
            </a:r>
            <a:r>
              <a:rPr lang="en"/>
              <a:t> - merchanside image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36f2220afe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36f2220afe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36f2220af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36f2220af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u="sng">
                <a:solidFill>
                  <a:schemeClr val="hlink"/>
                </a:solidFill>
                <a:highlight>
                  <a:srgbClr val="FFFFFF"/>
                </a:highlight>
                <a:hlinkClick r:id="rId2"/>
              </a:rPr>
              <a:t>https://filmlifestyle.com/best-sites-for-rating-movies/</a:t>
            </a:r>
            <a:r>
              <a:rPr lang="en" sz="1050">
                <a:solidFill>
                  <a:schemeClr val="dk1"/>
                </a:solidFill>
                <a:highlight>
                  <a:srgbClr val="FFFFFF"/>
                </a:highlight>
              </a:rPr>
              <a:t> - for rotten tomatoes being popular</a:t>
            </a:r>
            <a:endParaRPr sz="1050">
              <a:solidFill>
                <a:schemeClr val="dk1"/>
              </a:solidFill>
              <a:highlight>
                <a:srgbClr val="FFFFFF"/>
              </a:highlight>
            </a:endParaRPr>
          </a:p>
          <a:p>
            <a:pPr indent="0" lvl="0" marL="0" rtl="0" algn="l">
              <a:spcBef>
                <a:spcPts val="0"/>
              </a:spcBef>
              <a:spcAft>
                <a:spcPts val="0"/>
              </a:spcAft>
              <a:buNone/>
            </a:pPr>
            <a:r>
              <a:t/>
            </a:r>
            <a:endParaRPr sz="1050">
              <a:solidFill>
                <a:schemeClr val="dk1"/>
              </a:solidFill>
              <a:highlight>
                <a:srgbClr val="FFFFFF"/>
              </a:highlight>
            </a:endParaRPr>
          </a:p>
          <a:p>
            <a:pPr indent="0" lvl="0" marL="0" rtl="0" algn="l">
              <a:spcBef>
                <a:spcPts val="0"/>
              </a:spcBef>
              <a:spcAft>
                <a:spcPts val="0"/>
              </a:spcAft>
              <a:buNone/>
            </a:pPr>
            <a:r>
              <a:rPr lang="en" sz="1050">
                <a:solidFill>
                  <a:schemeClr val="dk1"/>
                </a:solidFill>
                <a:highlight>
                  <a:srgbClr val="FFFFFF"/>
                </a:highlight>
              </a:rPr>
              <a:t>Why did we focus on tomatometer status? - 1. Critic reviews are released before opening weekend and can dictate viewership during the most important money making period</a:t>
            </a:r>
            <a:endParaRPr sz="1050">
              <a:solidFill>
                <a:schemeClr val="dk1"/>
              </a:solidFill>
              <a:highlight>
                <a:srgbClr val="FFFFFF"/>
              </a:highlight>
            </a:endParaRPr>
          </a:p>
          <a:p>
            <a:pPr indent="0" lvl="0" marL="0" rtl="0" algn="l">
              <a:spcBef>
                <a:spcPts val="0"/>
              </a:spcBef>
              <a:spcAft>
                <a:spcPts val="0"/>
              </a:spcAft>
              <a:buNone/>
            </a:pPr>
            <a:r>
              <a:rPr lang="en" sz="1050">
                <a:solidFill>
                  <a:schemeClr val="dk1"/>
                </a:solidFill>
                <a:highlight>
                  <a:srgbClr val="FFFFFF"/>
                </a:highlight>
              </a:rPr>
              <a:t>2. Lots of variability in audience ratings, but had a minimum number of critic ratings</a:t>
            </a:r>
            <a:endParaRPr sz="1050">
              <a:solidFill>
                <a:schemeClr val="dk1"/>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6f2220a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36f2220a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6fc83b5a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36fc83b5a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establish our final featureset, we needed to apply some data cleaning. First, we binarized our output variable (Fresh was True (1) and Rotten was False (0). Next we </a:t>
            </a:r>
            <a:r>
              <a:rPr lang="en"/>
              <a:t>excluded any data after 1998, which was the year Rotten Tomatoes was founded - our thinking was that movies could only be rated effectively if done as soon as movie is being released, and avoiding any historical bias. Lastly, any rows with missing values were removed. This resulted in a final feature set of about 6500 movies with 33 features. We did need to do some Feature Generation: as shown in the list on the left.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our EDA, we did see some group differences in features like Release Month, Production Company, and actors.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e6635561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3e6635561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Wanted to also share a few visuals which underscore the differences we see between label groups in individual features.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3e38d8875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3e38d8875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Approach was as follows: 1. We split the data 60, 20, 20 0 train test val, and applied a standard scalar to the fixed effect features. We also </a:t>
            </a:r>
            <a:r>
              <a:rPr lang="en"/>
              <a:t>applied text embedding for the critic consensus features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leveraged several </a:t>
            </a:r>
            <a:r>
              <a:rPr lang="en"/>
              <a:t>different</a:t>
            </a:r>
            <a:r>
              <a:rPr lang="en"/>
              <a:t> features in order to see what distinct </a:t>
            </a:r>
            <a:r>
              <a:rPr lang="en"/>
              <a:t>features</a:t>
            </a:r>
            <a:r>
              <a:rPr lang="en"/>
              <a:t> would have a  great impact on our model. We are looking at </a:t>
            </a:r>
            <a:r>
              <a:rPr lang="en"/>
              <a:t>whether</a:t>
            </a:r>
            <a:r>
              <a:rPr lang="en"/>
              <a:t> fixed effects, only a single review (critics consensus) or a combination of these features would be required for our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Used 3 different types of models: Baseline - Log Reg, LSTM, and Bert. Bert performed the best, as we will go into later, and the </a:t>
            </a:r>
            <a:r>
              <a:rPr lang="en"/>
              <a:t>results</a:t>
            </a:r>
            <a:r>
              <a:rPr lang="en"/>
              <a:t> are displayed on the top right of my screen.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Outcome metrics were AUC and Accuracy.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6f2220a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36f2220a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L1, L2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Baseline model was a Logistic regression model, </a:t>
            </a:r>
            <a:r>
              <a:rPr lang="en"/>
              <a:t>implemented</a:t>
            </a:r>
            <a:r>
              <a:rPr lang="en"/>
              <a:t> as a closed form solution using SKLearn. On just the fixed effect movie features, the untuned model </a:t>
            </a:r>
            <a:r>
              <a:rPr lang="en"/>
              <a:t>achieved</a:t>
            </a:r>
            <a:r>
              <a:rPr lang="en"/>
              <a:t> about 68.8% accuracy on validation set. Next, we tuned the hyperparameters for the model using a GridSearch </a:t>
            </a:r>
            <a:r>
              <a:rPr lang="en"/>
              <a:t>approach. The hyperparameters tuned were C (regularization strength and the penalty). The best hyper parameters are displayed on the screen. This tuned model had a 0.01% increase on the model performance. Lastly, we applied this tuned model, trained on validation + train data, to the set set. There was a slight decrease in accuracy, as expected when using unseen data - but the model seems to generalize well to an usceen dataset. The final accuracy score was about 67.7% and was used as the benchmark for our other models.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towardsdatascience.com/deep-dive-into-netflixs-recommender-system-341806ae3b48" TargetMode="External"/><Relationship Id="rId4" Type="http://schemas.openxmlformats.org/officeDocument/2006/relationships/hyperlink" Target="https://cloud.google.com/blog/products/ai-machine-learning/how-20th-century-fox-uses-ml-to-predict-a-movie-audience" TargetMode="External"/><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github.com/trevorjd3141/w207-movie-proje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3.png"/></Relationships>
</file>

<file path=ppt/slides/_rels/slide30.xml.rels><?xml version="1.0" encoding="UTF-8" standalone="yes"?><Relationships xmlns="http://schemas.openxmlformats.org/package/2006/relationships"><Relationship Id="rId11" Type="http://schemas.openxmlformats.org/officeDocument/2006/relationships/hyperlink" Target="https://towardsdatascience.com/logistic-regression-detailed-overview-46c4da4303bc" TargetMode="External"/><Relationship Id="rId10" Type="http://schemas.openxmlformats.org/officeDocument/2006/relationships/hyperlink" Target="https://www.researchgate.net/figure/The-baseline-LSTM-based-left-and-BERT-based-right-models-for-the-NER-task-along-with_fig1_346373540" TargetMode="External"/><Relationship Id="rId13" Type="http://schemas.openxmlformats.org/officeDocument/2006/relationships/hyperlink" Target="https://www.ciiblog.in/movie-merchandising-is-a-potential-hit/" TargetMode="External"/><Relationship Id="rId12" Type="http://schemas.openxmlformats.org/officeDocument/2006/relationships/hyperlink" Target="https://filmlifestyle.com/best-sites-for-rating-movies/" TargetMode="External"/><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rottentomatoes.com/" TargetMode="External"/><Relationship Id="rId4" Type="http://schemas.openxmlformats.org/officeDocument/2006/relationships/hyperlink" Target="https://www.kaggle.com/datasets/stefanoleone992/rotten-tomatoes-movies-and-critic-reviews-dataset" TargetMode="External"/><Relationship Id="rId9" Type="http://schemas.openxmlformats.org/officeDocument/2006/relationships/hyperlink" Target="https://medium.com/ds3ucsd/data-science-in-the-film-industry-part-2-movie-trailers-and-artificial-intelligence-64b3cbd267c1" TargetMode="External"/><Relationship Id="rId14" Type="http://schemas.openxmlformats.org/officeDocument/2006/relationships/hyperlink" Target="https://www.openpr.com/news/1631327/movie-merchandise-market-analysis-strategic-assessment-and-trend-outlook-by-sony-pictures-paramount-pictures-warner-bros-huayi-brothers-enlight-media-lionsgate-films-nbc-universal-nickelodeon-toei-company-alpha-group-the-walt-disney-company-a.html" TargetMode="External"/><Relationship Id="rId5" Type="http://schemas.openxmlformats.org/officeDocument/2006/relationships/hyperlink" Target="https://en.wikipedia.org/wiki/Scikit-learn" TargetMode="External"/><Relationship Id="rId6" Type="http://schemas.openxmlformats.org/officeDocument/2006/relationships/hyperlink" Target="https://towardsdatascience.com/logistic-regression-ca2d070a3eee" TargetMode="External"/><Relationship Id="rId7" Type="http://schemas.openxmlformats.org/officeDocument/2006/relationships/hyperlink" Target="https://www.bloomberg.com/news/articles/2022-07-15/netflix-changes-tack-with-marketing-spree-for-200-million-film" TargetMode="External"/><Relationship Id="rId8" Type="http://schemas.openxmlformats.org/officeDocument/2006/relationships/hyperlink" Target="https://cloud.google.com/blog/products/ai-machine-learning/how-20th-century-fox-uses-ml-to-predict-a-movie-audien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kaggle.com/datasets/stefanoleone992/rotten-tomatoes-movies-and-critic-reviews-dataset" TargetMode="External"/><Relationship Id="rId4" Type="http://schemas.openxmlformats.org/officeDocument/2006/relationships/image" Target="../media/image13.png"/><Relationship Id="rId5" Type="http://schemas.openxmlformats.org/officeDocument/2006/relationships/image" Target="../media/image44.jpg"/><Relationship Id="rId6" Type="http://schemas.openxmlformats.org/officeDocument/2006/relationships/image" Target="../media/image10.png"/><Relationship Id="rId7"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w207: </a:t>
            </a:r>
            <a:r>
              <a:rPr lang="en"/>
              <a:t>Predicting Movie Performance</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Ryan Brown, Trevor Dalton, Dimitrios Psaltos, Noah Prozan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Logistic Regression Results</a:t>
            </a:r>
            <a:endParaRPr/>
          </a:p>
        </p:txBody>
      </p:sp>
      <p:pic>
        <p:nvPicPr>
          <p:cNvPr id="145" name="Google Shape;145;p22"/>
          <p:cNvPicPr preferRelativeResize="0"/>
          <p:nvPr/>
        </p:nvPicPr>
        <p:blipFill>
          <a:blip r:embed="rId3">
            <a:alphaModFix/>
          </a:blip>
          <a:stretch>
            <a:fillRect/>
          </a:stretch>
        </p:blipFill>
        <p:spPr>
          <a:xfrm>
            <a:off x="173250" y="1898050"/>
            <a:ext cx="6029739" cy="2043200"/>
          </a:xfrm>
          <a:prstGeom prst="rect">
            <a:avLst/>
          </a:prstGeom>
          <a:noFill/>
          <a:ln>
            <a:noFill/>
          </a:ln>
        </p:spPr>
      </p:pic>
      <p:pic>
        <p:nvPicPr>
          <p:cNvPr id="146" name="Google Shape;146;p22"/>
          <p:cNvPicPr preferRelativeResize="0"/>
          <p:nvPr/>
        </p:nvPicPr>
        <p:blipFill>
          <a:blip r:embed="rId4">
            <a:alphaModFix/>
          </a:blip>
          <a:stretch>
            <a:fillRect/>
          </a:stretch>
        </p:blipFill>
        <p:spPr>
          <a:xfrm>
            <a:off x="6601350" y="1864513"/>
            <a:ext cx="2201150" cy="2110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LSTM w/ spaCy word </a:t>
            </a:r>
            <a:endParaRPr/>
          </a:p>
          <a:p>
            <a:pPr indent="0" lvl="0" marL="0" rtl="0" algn="l">
              <a:spcBef>
                <a:spcPts val="0"/>
              </a:spcBef>
              <a:spcAft>
                <a:spcPts val="0"/>
              </a:spcAft>
              <a:buNone/>
            </a:pPr>
            <a:r>
              <a:rPr lang="en"/>
              <a:t>embeddings</a:t>
            </a:r>
            <a:endParaRPr/>
          </a:p>
        </p:txBody>
      </p:sp>
      <p:sp>
        <p:nvSpPr>
          <p:cNvPr id="152" name="Google Shape;152;p23"/>
          <p:cNvSpPr txBox="1"/>
          <p:nvPr/>
        </p:nvSpPr>
        <p:spPr>
          <a:xfrm>
            <a:off x="387900" y="1402125"/>
            <a:ext cx="5235900" cy="290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chemeClr val="dk1"/>
                </a:solidFill>
                <a:latin typeface="Roboto"/>
                <a:ea typeface="Roboto"/>
                <a:cs typeface="Roboto"/>
                <a:sym typeface="Roboto"/>
              </a:rPr>
              <a:t>Data</a:t>
            </a:r>
            <a:r>
              <a:rPr lang="en">
                <a:solidFill>
                  <a:schemeClr val="dk1"/>
                </a:solidFill>
                <a:latin typeface="Roboto"/>
                <a:ea typeface="Roboto"/>
                <a:cs typeface="Roboto"/>
                <a:sym typeface="Roboto"/>
              </a:rPr>
              <a:t>: Movie features + Critics Consensus - (34 features)</a:t>
            </a:r>
            <a:endParaRPr>
              <a:solidFill>
                <a:schemeClr val="dk1"/>
              </a:solidFill>
              <a:latin typeface="Roboto"/>
              <a:ea typeface="Roboto"/>
              <a:cs typeface="Roboto"/>
              <a:sym typeface="Roboto"/>
            </a:endParaRPr>
          </a:p>
          <a:p>
            <a:pPr indent="-317500" lvl="0" marL="457200" rtl="0" algn="l">
              <a:lnSpc>
                <a:spcPct val="115000"/>
              </a:lnSpc>
              <a:spcBef>
                <a:spcPts val="1200"/>
              </a:spcBef>
              <a:spcAft>
                <a:spcPts val="0"/>
              </a:spcAft>
              <a:buClr>
                <a:schemeClr val="dk1"/>
              </a:buClr>
              <a:buSzPts val="1400"/>
              <a:buFont typeface="Roboto"/>
              <a:buChar char="-"/>
            </a:pPr>
            <a:r>
              <a:rPr lang="en">
                <a:solidFill>
                  <a:schemeClr val="dk1"/>
                </a:solidFill>
                <a:latin typeface="Roboto"/>
                <a:ea typeface="Roboto"/>
                <a:cs typeface="Roboto"/>
                <a:sym typeface="Roboto"/>
              </a:rPr>
              <a:t>Critics Consensus found to be far more valuable than the fixed features</a:t>
            </a:r>
            <a:endParaRPr>
              <a:solidFill>
                <a:schemeClr val="dk1"/>
              </a:solidFill>
              <a:latin typeface="Roboto"/>
              <a:ea typeface="Roboto"/>
              <a:cs typeface="Roboto"/>
              <a:sym typeface="Roboto"/>
            </a:endParaRPr>
          </a:p>
          <a:p>
            <a:pPr indent="0" lvl="0" marL="0" rtl="0" algn="l">
              <a:lnSpc>
                <a:spcPct val="115000"/>
              </a:lnSpc>
              <a:spcBef>
                <a:spcPts val="1200"/>
              </a:spcBef>
              <a:spcAft>
                <a:spcPts val="0"/>
              </a:spcAft>
              <a:buNone/>
            </a:pPr>
            <a:r>
              <a:rPr b="1" lang="en">
                <a:solidFill>
                  <a:schemeClr val="dk1"/>
                </a:solidFill>
                <a:latin typeface="Roboto"/>
                <a:ea typeface="Roboto"/>
                <a:cs typeface="Roboto"/>
                <a:sym typeface="Roboto"/>
              </a:rPr>
              <a:t>Implementation</a:t>
            </a:r>
            <a:r>
              <a:rPr lang="en">
                <a:solidFill>
                  <a:schemeClr val="dk1"/>
                </a:solidFill>
                <a:latin typeface="Roboto"/>
                <a:ea typeface="Roboto"/>
                <a:cs typeface="Roboto"/>
                <a:sym typeface="Roboto"/>
              </a:rPr>
              <a:t>: LSTM</a:t>
            </a:r>
            <a:endParaRPr>
              <a:solidFill>
                <a:schemeClr val="dk1"/>
              </a:solidFill>
              <a:latin typeface="Roboto"/>
              <a:ea typeface="Roboto"/>
              <a:cs typeface="Roboto"/>
              <a:sym typeface="Roboto"/>
            </a:endParaRPr>
          </a:p>
          <a:p>
            <a:pPr indent="0" lvl="0" marL="0" rtl="0" algn="l">
              <a:lnSpc>
                <a:spcPct val="115000"/>
              </a:lnSpc>
              <a:spcBef>
                <a:spcPts val="1200"/>
              </a:spcBef>
              <a:spcAft>
                <a:spcPts val="0"/>
              </a:spcAft>
              <a:buNone/>
            </a:pPr>
            <a:r>
              <a:rPr b="1" lang="en">
                <a:solidFill>
                  <a:schemeClr val="dk1"/>
                </a:solidFill>
                <a:latin typeface="Roboto"/>
                <a:ea typeface="Roboto"/>
                <a:cs typeface="Roboto"/>
                <a:sym typeface="Roboto"/>
              </a:rPr>
              <a:t>Hyperparameters</a:t>
            </a:r>
            <a:r>
              <a:rPr lang="en">
                <a:solidFill>
                  <a:schemeClr val="dk1"/>
                </a:solidFill>
                <a:latin typeface="Roboto"/>
                <a:ea typeface="Roboto"/>
                <a:cs typeface="Roboto"/>
                <a:sym typeface="Roboto"/>
              </a:rPr>
              <a:t>: (LSTM units, dense units, dropout rate, etc.)</a:t>
            </a:r>
            <a:endParaRPr>
              <a:solidFill>
                <a:schemeClr val="dk1"/>
              </a:solidFill>
              <a:latin typeface="Roboto"/>
              <a:ea typeface="Roboto"/>
              <a:cs typeface="Roboto"/>
              <a:sym typeface="Roboto"/>
            </a:endParaRPr>
          </a:p>
          <a:p>
            <a:pPr indent="-304800" lvl="0" marL="457200" rtl="0" algn="l">
              <a:lnSpc>
                <a:spcPct val="115000"/>
              </a:lnSpc>
              <a:spcBef>
                <a:spcPts val="1200"/>
              </a:spcBef>
              <a:spcAft>
                <a:spcPts val="0"/>
              </a:spcAft>
              <a:buClr>
                <a:schemeClr val="dk1"/>
              </a:buClr>
              <a:buSzPts val="1200"/>
              <a:buFont typeface="Roboto"/>
              <a:buChar char="-"/>
            </a:pPr>
            <a:r>
              <a:rPr lang="en">
                <a:solidFill>
                  <a:schemeClr val="dk1"/>
                </a:solidFill>
                <a:latin typeface="Roboto"/>
                <a:ea typeface="Roboto"/>
                <a:cs typeface="Roboto"/>
                <a:sym typeface="Roboto"/>
              </a:rPr>
              <a:t>Best hyperparameters found through the Keras Tuner HyperBand algorithm</a:t>
            </a:r>
            <a:endParaRPr>
              <a:solidFill>
                <a:schemeClr val="dk1"/>
              </a:solidFill>
              <a:latin typeface="Roboto"/>
              <a:ea typeface="Roboto"/>
              <a:cs typeface="Roboto"/>
              <a:sym typeface="Roboto"/>
            </a:endParaRPr>
          </a:p>
          <a:p>
            <a:pPr indent="0" lvl="0" marL="457200" rtl="0" algn="l">
              <a:spcBef>
                <a:spcPts val="1200"/>
              </a:spcBef>
              <a:spcAft>
                <a:spcPts val="0"/>
              </a:spcAft>
              <a:buNone/>
            </a:pPr>
            <a:r>
              <a:t/>
            </a:r>
            <a:endParaRPr>
              <a:solidFill>
                <a:schemeClr val="dk1"/>
              </a:solidFill>
              <a:latin typeface="Roboto"/>
              <a:ea typeface="Roboto"/>
              <a:cs typeface="Roboto"/>
              <a:sym typeface="Roboto"/>
            </a:endParaRPr>
          </a:p>
        </p:txBody>
      </p:sp>
      <p:pic>
        <p:nvPicPr>
          <p:cNvPr id="153" name="Google Shape;153;p23"/>
          <p:cNvPicPr preferRelativeResize="0"/>
          <p:nvPr/>
        </p:nvPicPr>
        <p:blipFill>
          <a:blip r:embed="rId3">
            <a:alphaModFix/>
          </a:blip>
          <a:stretch>
            <a:fillRect/>
          </a:stretch>
        </p:blipFill>
        <p:spPr>
          <a:xfrm>
            <a:off x="5623923" y="221850"/>
            <a:ext cx="3348375" cy="4769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LSTM w/ spaCy embeddings Graphs</a:t>
            </a:r>
            <a:endParaRPr/>
          </a:p>
        </p:txBody>
      </p:sp>
      <p:pic>
        <p:nvPicPr>
          <p:cNvPr id="159" name="Google Shape;159;p24"/>
          <p:cNvPicPr preferRelativeResize="0"/>
          <p:nvPr/>
        </p:nvPicPr>
        <p:blipFill>
          <a:blip r:embed="rId3">
            <a:alphaModFix/>
          </a:blip>
          <a:stretch>
            <a:fillRect/>
          </a:stretch>
        </p:blipFill>
        <p:spPr>
          <a:xfrm>
            <a:off x="517525" y="1647350"/>
            <a:ext cx="3729340" cy="2547575"/>
          </a:xfrm>
          <a:prstGeom prst="rect">
            <a:avLst/>
          </a:prstGeom>
          <a:noFill/>
          <a:ln>
            <a:noFill/>
          </a:ln>
        </p:spPr>
      </p:pic>
      <p:pic>
        <p:nvPicPr>
          <p:cNvPr id="160" name="Google Shape;160;p24"/>
          <p:cNvPicPr preferRelativeResize="0"/>
          <p:nvPr/>
        </p:nvPicPr>
        <p:blipFill>
          <a:blip r:embed="rId4">
            <a:alphaModFix/>
          </a:blip>
          <a:stretch>
            <a:fillRect/>
          </a:stretch>
        </p:blipFill>
        <p:spPr>
          <a:xfrm>
            <a:off x="4572000" y="1647350"/>
            <a:ext cx="3821350" cy="2547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LSTM w/ spaCy embeddings Graphs</a:t>
            </a:r>
            <a:endParaRPr/>
          </a:p>
        </p:txBody>
      </p:sp>
      <p:pic>
        <p:nvPicPr>
          <p:cNvPr id="166" name="Google Shape;166;p25"/>
          <p:cNvPicPr preferRelativeResize="0"/>
          <p:nvPr/>
        </p:nvPicPr>
        <p:blipFill>
          <a:blip r:embed="rId3">
            <a:alphaModFix/>
          </a:blip>
          <a:stretch>
            <a:fillRect/>
          </a:stretch>
        </p:blipFill>
        <p:spPr>
          <a:xfrm>
            <a:off x="3612900" y="1800325"/>
            <a:ext cx="5143197" cy="2503325"/>
          </a:xfrm>
          <a:prstGeom prst="rect">
            <a:avLst/>
          </a:prstGeom>
          <a:noFill/>
          <a:ln>
            <a:noFill/>
          </a:ln>
        </p:spPr>
      </p:pic>
      <p:pic>
        <p:nvPicPr>
          <p:cNvPr id="167" name="Google Shape;167;p25"/>
          <p:cNvPicPr preferRelativeResize="0"/>
          <p:nvPr/>
        </p:nvPicPr>
        <p:blipFill rotWithShape="1">
          <a:blip r:embed="rId4">
            <a:alphaModFix/>
          </a:blip>
          <a:srcRect b="0" l="0" r="49497" t="0"/>
          <a:stretch/>
        </p:blipFill>
        <p:spPr>
          <a:xfrm>
            <a:off x="304625" y="1653000"/>
            <a:ext cx="2845250" cy="2797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Revisiting critics consensus: Logistic + Ridge Regularization baseline on token counts</a:t>
            </a:r>
            <a:endParaRPr/>
          </a:p>
        </p:txBody>
      </p:sp>
      <p:pic>
        <p:nvPicPr>
          <p:cNvPr id="173" name="Google Shape;173;p26"/>
          <p:cNvPicPr preferRelativeResize="0"/>
          <p:nvPr/>
        </p:nvPicPr>
        <p:blipFill>
          <a:blip r:embed="rId3">
            <a:alphaModFix/>
          </a:blip>
          <a:stretch>
            <a:fillRect/>
          </a:stretch>
        </p:blipFill>
        <p:spPr>
          <a:xfrm>
            <a:off x="1050713" y="1434625"/>
            <a:ext cx="7042574" cy="3521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Logistic baseline continued</a:t>
            </a:r>
            <a:endParaRPr/>
          </a:p>
        </p:txBody>
      </p:sp>
      <p:pic>
        <p:nvPicPr>
          <p:cNvPr id="179" name="Google Shape;179;p27"/>
          <p:cNvPicPr preferRelativeResize="0"/>
          <p:nvPr/>
        </p:nvPicPr>
        <p:blipFill>
          <a:blip r:embed="rId3">
            <a:alphaModFix/>
          </a:blip>
          <a:stretch>
            <a:fillRect/>
          </a:stretch>
        </p:blipFill>
        <p:spPr>
          <a:xfrm>
            <a:off x="723800" y="1354050"/>
            <a:ext cx="7512303" cy="3694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Model Explainability: Logistic Baseline</a:t>
            </a:r>
            <a:endParaRPr/>
          </a:p>
        </p:txBody>
      </p:sp>
      <p:pic>
        <p:nvPicPr>
          <p:cNvPr id="185" name="Google Shape;185;p28"/>
          <p:cNvPicPr preferRelativeResize="0"/>
          <p:nvPr/>
        </p:nvPicPr>
        <p:blipFill>
          <a:blip r:embed="rId3">
            <a:alphaModFix/>
          </a:blip>
          <a:stretch>
            <a:fillRect/>
          </a:stretch>
        </p:blipFill>
        <p:spPr>
          <a:xfrm>
            <a:off x="1158025" y="1331050"/>
            <a:ext cx="6827949" cy="3694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BERT on Critics Consensus: Hypertuning</a:t>
            </a:r>
            <a:endParaRPr/>
          </a:p>
        </p:txBody>
      </p:sp>
      <p:pic>
        <p:nvPicPr>
          <p:cNvPr id="191" name="Google Shape;191;p29"/>
          <p:cNvPicPr preferRelativeResize="0"/>
          <p:nvPr/>
        </p:nvPicPr>
        <p:blipFill>
          <a:blip r:embed="rId3">
            <a:alphaModFix/>
          </a:blip>
          <a:stretch>
            <a:fillRect/>
          </a:stretch>
        </p:blipFill>
        <p:spPr>
          <a:xfrm>
            <a:off x="923375" y="1342525"/>
            <a:ext cx="4789951" cy="3694575"/>
          </a:xfrm>
          <a:prstGeom prst="rect">
            <a:avLst/>
          </a:prstGeom>
          <a:noFill/>
          <a:ln>
            <a:noFill/>
          </a:ln>
        </p:spPr>
      </p:pic>
      <p:sp>
        <p:nvSpPr>
          <p:cNvPr id="192" name="Google Shape;192;p29"/>
          <p:cNvSpPr/>
          <p:nvPr/>
        </p:nvSpPr>
        <p:spPr>
          <a:xfrm>
            <a:off x="927650" y="4176925"/>
            <a:ext cx="4781400" cy="172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9"/>
          <p:cNvSpPr/>
          <p:nvPr/>
        </p:nvSpPr>
        <p:spPr>
          <a:xfrm>
            <a:off x="927650" y="3846075"/>
            <a:ext cx="4781400" cy="172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9"/>
          <p:cNvSpPr/>
          <p:nvPr/>
        </p:nvSpPr>
        <p:spPr>
          <a:xfrm>
            <a:off x="6627875" y="2094150"/>
            <a:ext cx="1933200" cy="9552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Trials 14/16 selected:</a:t>
            </a:r>
            <a:endParaRPr sz="1200"/>
          </a:p>
          <a:p>
            <a:pPr indent="0" lvl="0" marL="0" rtl="0" algn="l">
              <a:spcBef>
                <a:spcPts val="0"/>
              </a:spcBef>
              <a:spcAft>
                <a:spcPts val="0"/>
              </a:spcAft>
              <a:buNone/>
            </a:pPr>
            <a:r>
              <a:rPr lang="en" sz="1200"/>
              <a:t>{'learning_rate': 3e-05,</a:t>
            </a:r>
            <a:endParaRPr sz="1200"/>
          </a:p>
          <a:p>
            <a:pPr indent="0" lvl="0" marL="0" rtl="0" algn="l">
              <a:spcBef>
                <a:spcPts val="0"/>
              </a:spcBef>
              <a:spcAft>
                <a:spcPts val="0"/>
              </a:spcAft>
              <a:buNone/>
            </a:pPr>
            <a:r>
              <a:rPr lang="en" sz="1200"/>
              <a:t> 'max_length': 128,</a:t>
            </a:r>
            <a:endParaRPr sz="1200"/>
          </a:p>
          <a:p>
            <a:pPr indent="0" lvl="0" marL="0" rtl="0" algn="l">
              <a:spcBef>
                <a:spcPts val="0"/>
              </a:spcBef>
              <a:spcAft>
                <a:spcPts val="0"/>
              </a:spcAft>
              <a:buNone/>
            </a:pPr>
            <a:r>
              <a:rPr lang="en" sz="1200"/>
              <a:t> 'batch_size': 64}</a:t>
            </a:r>
            <a:endParaRPr sz="1200"/>
          </a:p>
        </p:txBody>
      </p:sp>
      <p:cxnSp>
        <p:nvCxnSpPr>
          <p:cNvPr id="195" name="Google Shape;195;p29"/>
          <p:cNvCxnSpPr>
            <a:stCxn id="192" idx="3"/>
            <a:endCxn id="194" idx="4"/>
          </p:cNvCxnSpPr>
          <p:nvPr/>
        </p:nvCxnSpPr>
        <p:spPr>
          <a:xfrm flipH="1" rot="10800000">
            <a:off x="5709050" y="3168775"/>
            <a:ext cx="1482600" cy="1094400"/>
          </a:xfrm>
          <a:prstGeom prst="straightConnector1">
            <a:avLst/>
          </a:prstGeom>
          <a:noFill/>
          <a:ln cap="flat" cmpd="sng" w="9525">
            <a:solidFill>
              <a:srgbClr val="0097A7"/>
            </a:solidFill>
            <a:prstDash val="solid"/>
            <a:round/>
            <a:headEnd len="med" w="med" type="none"/>
            <a:tailEnd len="med" w="med" type="none"/>
          </a:ln>
        </p:spPr>
      </p:cxnSp>
      <p:cxnSp>
        <p:nvCxnSpPr>
          <p:cNvPr id="196" name="Google Shape;196;p29"/>
          <p:cNvCxnSpPr>
            <a:stCxn id="193" idx="3"/>
            <a:endCxn id="194" idx="4"/>
          </p:cNvCxnSpPr>
          <p:nvPr/>
        </p:nvCxnSpPr>
        <p:spPr>
          <a:xfrm flipH="1" rot="10800000">
            <a:off x="5709050" y="3168825"/>
            <a:ext cx="1482600" cy="763500"/>
          </a:xfrm>
          <a:prstGeom prst="straightConnector1">
            <a:avLst/>
          </a:prstGeom>
          <a:noFill/>
          <a:ln cap="flat" cmpd="sng" w="9525">
            <a:solidFill>
              <a:srgbClr val="0097A7"/>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Retrain on hyperparameters over 5 epochs</a:t>
            </a:r>
            <a:endParaRPr/>
          </a:p>
        </p:txBody>
      </p:sp>
      <p:pic>
        <p:nvPicPr>
          <p:cNvPr id="202" name="Google Shape;202;p30"/>
          <p:cNvPicPr preferRelativeResize="0"/>
          <p:nvPr/>
        </p:nvPicPr>
        <p:blipFill>
          <a:blip r:embed="rId3">
            <a:alphaModFix/>
          </a:blip>
          <a:stretch>
            <a:fillRect/>
          </a:stretch>
        </p:blipFill>
        <p:spPr>
          <a:xfrm>
            <a:off x="163900" y="1411575"/>
            <a:ext cx="7027801" cy="3521825"/>
          </a:xfrm>
          <a:prstGeom prst="rect">
            <a:avLst/>
          </a:prstGeom>
          <a:noFill/>
          <a:ln>
            <a:noFill/>
          </a:ln>
        </p:spPr>
      </p:pic>
      <p:sp>
        <p:nvSpPr>
          <p:cNvPr id="203" name="Google Shape;203;p30"/>
          <p:cNvSpPr/>
          <p:nvPr/>
        </p:nvSpPr>
        <p:spPr>
          <a:xfrm>
            <a:off x="7485125" y="3405979"/>
            <a:ext cx="1404600" cy="4863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Early stop at epoch 3</a:t>
            </a:r>
            <a:endParaRPr sz="1200"/>
          </a:p>
        </p:txBody>
      </p:sp>
      <p:cxnSp>
        <p:nvCxnSpPr>
          <p:cNvPr id="204" name="Google Shape;204;p30"/>
          <p:cNvCxnSpPr>
            <a:endCxn id="203" idx="4"/>
          </p:cNvCxnSpPr>
          <p:nvPr/>
        </p:nvCxnSpPr>
        <p:spPr>
          <a:xfrm flipH="1" rot="10800000">
            <a:off x="6938405" y="3953067"/>
            <a:ext cx="956400" cy="572400"/>
          </a:xfrm>
          <a:prstGeom prst="straightConnector1">
            <a:avLst/>
          </a:prstGeom>
          <a:noFill/>
          <a:ln cap="flat" cmpd="sng" w="9525">
            <a:solidFill>
              <a:srgbClr val="0097A7"/>
            </a:solidFill>
            <a:prstDash val="solid"/>
            <a:round/>
            <a:headEnd len="med" w="med" type="none"/>
            <a:tailEnd len="med" w="med" type="none"/>
          </a:ln>
        </p:spPr>
      </p:cxnSp>
      <p:cxnSp>
        <p:nvCxnSpPr>
          <p:cNvPr id="205" name="Google Shape;205;p30"/>
          <p:cNvCxnSpPr>
            <a:endCxn id="206" idx="4"/>
          </p:cNvCxnSpPr>
          <p:nvPr/>
        </p:nvCxnSpPr>
        <p:spPr>
          <a:xfrm flipH="1" rot="10800000">
            <a:off x="4234505" y="2626388"/>
            <a:ext cx="3660300" cy="1884300"/>
          </a:xfrm>
          <a:prstGeom prst="straightConnector1">
            <a:avLst/>
          </a:prstGeom>
          <a:noFill/>
          <a:ln cap="flat" cmpd="sng" w="9525">
            <a:solidFill>
              <a:srgbClr val="0097A7"/>
            </a:solidFill>
            <a:prstDash val="solid"/>
            <a:round/>
            <a:headEnd len="med" w="med" type="none"/>
            <a:tailEnd len="med" w="med" type="none"/>
          </a:ln>
        </p:spPr>
      </p:cxnSp>
      <p:sp>
        <p:nvSpPr>
          <p:cNvPr id="206" name="Google Shape;206;p30"/>
          <p:cNvSpPr/>
          <p:nvPr/>
        </p:nvSpPr>
        <p:spPr>
          <a:xfrm>
            <a:off x="7485125" y="2134650"/>
            <a:ext cx="1404600" cy="4371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Best perf. After single epoch</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Hypertuned BERT AUC</a:t>
            </a:r>
            <a:endParaRPr/>
          </a:p>
        </p:txBody>
      </p:sp>
      <p:pic>
        <p:nvPicPr>
          <p:cNvPr id="212" name="Google Shape;212;p31"/>
          <p:cNvPicPr preferRelativeResize="0"/>
          <p:nvPr/>
        </p:nvPicPr>
        <p:blipFill>
          <a:blip r:embed="rId3">
            <a:alphaModFix/>
          </a:blip>
          <a:stretch>
            <a:fillRect/>
          </a:stretch>
        </p:blipFill>
        <p:spPr>
          <a:xfrm>
            <a:off x="848238" y="1331050"/>
            <a:ext cx="7447528" cy="3694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Motivation</a:t>
            </a:r>
            <a:endParaRPr/>
          </a:p>
        </p:txBody>
      </p:sp>
      <p:sp>
        <p:nvSpPr>
          <p:cNvPr id="70" name="Google Shape;70;p14"/>
          <p:cNvSpPr txBox="1"/>
          <p:nvPr>
            <p:ph idx="4294967295" type="body"/>
          </p:nvPr>
        </p:nvSpPr>
        <p:spPr>
          <a:xfrm>
            <a:off x="311700" y="101772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Machine Learning is being increasingly used in the movie industry</a:t>
            </a:r>
            <a:endParaRPr/>
          </a:p>
          <a:p>
            <a:pPr indent="-317500" lvl="1" marL="914400" rtl="0" algn="l">
              <a:spcBef>
                <a:spcPts val="0"/>
              </a:spcBef>
              <a:spcAft>
                <a:spcPts val="0"/>
              </a:spcAft>
              <a:buSzPts val="1400"/>
              <a:buChar char="○"/>
            </a:pPr>
            <a:r>
              <a:rPr b="1" lang="en"/>
              <a:t>S</a:t>
            </a:r>
            <a:r>
              <a:rPr b="1" lang="en"/>
              <a:t>treaming platforms</a:t>
            </a:r>
            <a:r>
              <a:rPr lang="en"/>
              <a:t> (ie. </a:t>
            </a:r>
            <a:r>
              <a:rPr lang="en"/>
              <a:t>Netflix, HBO</a:t>
            </a:r>
            <a:r>
              <a:rPr lang="en"/>
              <a:t>), </a:t>
            </a:r>
            <a:r>
              <a:rPr lang="en"/>
              <a:t>attempt to maximize customer retention using targeted recommendations</a:t>
            </a:r>
            <a:r>
              <a:rPr lang="en"/>
              <a:t> (</a:t>
            </a:r>
            <a:r>
              <a:rPr lang="en" u="sng">
                <a:solidFill>
                  <a:schemeClr val="hlink"/>
                </a:solidFill>
                <a:hlinkClick r:id="rId3"/>
              </a:rPr>
              <a:t>SVD &amp; RBM models</a:t>
            </a:r>
            <a:r>
              <a:rPr lang="en"/>
              <a:t>)</a:t>
            </a:r>
            <a:endParaRPr/>
          </a:p>
          <a:p>
            <a:pPr indent="-317500" lvl="1" marL="914400" rtl="0" algn="l">
              <a:spcBef>
                <a:spcPts val="0"/>
              </a:spcBef>
              <a:spcAft>
                <a:spcPts val="0"/>
              </a:spcAft>
              <a:buSzPts val="1400"/>
              <a:buChar char="○"/>
            </a:pPr>
            <a:r>
              <a:rPr b="1" lang="en"/>
              <a:t>20th Century Fox, </a:t>
            </a:r>
            <a:r>
              <a:rPr lang="en"/>
              <a:t>predicted movie audience using movie trailers (</a:t>
            </a:r>
            <a:r>
              <a:rPr lang="en" u="sng">
                <a:solidFill>
                  <a:schemeClr val="accent5"/>
                </a:solidFill>
                <a:hlinkClick r:id="rId4">
                  <a:extLst>
                    <a:ext uri="{A12FA001-AC4F-418D-AE19-62706E023703}">
                      <ahyp:hlinkClr val="tx"/>
                    </a:ext>
                  </a:extLst>
                </a:hlinkClick>
              </a:rPr>
              <a:t>neural network</a:t>
            </a:r>
            <a:r>
              <a:rPr lang="en"/>
              <a:t>)</a:t>
            </a:r>
            <a:endParaRPr/>
          </a:p>
          <a:p>
            <a:pPr indent="-317500" lvl="0" marL="457200" rtl="0" algn="l">
              <a:spcBef>
                <a:spcPts val="0"/>
              </a:spcBef>
              <a:spcAft>
                <a:spcPts val="0"/>
              </a:spcAft>
              <a:buSzPts val="1400"/>
              <a:buChar char="●"/>
            </a:pPr>
            <a:r>
              <a:rPr lang="en" sz="1400"/>
              <a:t>Companies across</a:t>
            </a:r>
            <a:r>
              <a:rPr lang="en" sz="1400"/>
              <a:t> industry are </a:t>
            </a:r>
            <a:r>
              <a:rPr lang="en" sz="1400"/>
              <a:t>interested</a:t>
            </a:r>
            <a:r>
              <a:rPr lang="en" sz="1400"/>
              <a:t> in data driven </a:t>
            </a:r>
            <a:r>
              <a:rPr lang="en" sz="1400"/>
              <a:t>insights</a:t>
            </a:r>
            <a:endParaRPr sz="1400"/>
          </a:p>
          <a:p>
            <a:pPr indent="0" lvl="0" marL="0" rtl="0" algn="l">
              <a:spcBef>
                <a:spcPts val="1200"/>
              </a:spcBef>
              <a:spcAft>
                <a:spcPts val="0"/>
              </a:spcAft>
              <a:buNone/>
            </a:pPr>
            <a:r>
              <a:t/>
            </a:r>
            <a:endParaRPr sz="1050">
              <a:solidFill>
                <a:srgbClr val="333333"/>
              </a:solidFill>
              <a:highlight>
                <a:srgbClr val="FFFFFF"/>
              </a:highlight>
            </a:endParaRPr>
          </a:p>
          <a:p>
            <a:pPr indent="0" lvl="0" marL="0" rtl="0" algn="l">
              <a:spcBef>
                <a:spcPts val="1200"/>
              </a:spcBef>
              <a:spcAft>
                <a:spcPts val="0"/>
              </a:spcAft>
              <a:buNone/>
            </a:pPr>
            <a:r>
              <a:t/>
            </a:r>
            <a:endParaRPr sz="1050">
              <a:solidFill>
                <a:srgbClr val="333333"/>
              </a:solidFill>
              <a:highlight>
                <a:srgbClr val="FFFFFF"/>
              </a:highlight>
            </a:endParaRPr>
          </a:p>
          <a:p>
            <a:pPr indent="0" lvl="0" marL="0" rtl="0" algn="l">
              <a:spcBef>
                <a:spcPts val="1200"/>
              </a:spcBef>
              <a:spcAft>
                <a:spcPts val="0"/>
              </a:spcAft>
              <a:buNone/>
            </a:pPr>
            <a:r>
              <a:t/>
            </a:r>
            <a:endParaRPr sz="1050">
              <a:solidFill>
                <a:srgbClr val="333333"/>
              </a:solidFill>
              <a:highlight>
                <a:srgbClr val="FFFFFF"/>
              </a:highlight>
            </a:endParaRPr>
          </a:p>
          <a:p>
            <a:pPr indent="0" lvl="0" marL="0" rtl="0" algn="l">
              <a:spcBef>
                <a:spcPts val="1200"/>
              </a:spcBef>
              <a:spcAft>
                <a:spcPts val="1200"/>
              </a:spcAft>
              <a:buNone/>
            </a:pPr>
            <a:r>
              <a:t/>
            </a:r>
            <a:endParaRPr sz="1050">
              <a:solidFill>
                <a:srgbClr val="333333"/>
              </a:solidFill>
              <a:highlight>
                <a:srgbClr val="FFFFFF"/>
              </a:highlight>
            </a:endParaRPr>
          </a:p>
        </p:txBody>
      </p:sp>
      <p:pic>
        <p:nvPicPr>
          <p:cNvPr id="71" name="Google Shape;71;p14"/>
          <p:cNvPicPr preferRelativeResize="0"/>
          <p:nvPr/>
        </p:nvPicPr>
        <p:blipFill rotWithShape="1">
          <a:blip r:embed="rId5">
            <a:alphaModFix/>
          </a:blip>
          <a:srcRect b="2950" l="-1510" r="1510" t="-2950"/>
          <a:stretch/>
        </p:blipFill>
        <p:spPr>
          <a:xfrm>
            <a:off x="5310575" y="2806200"/>
            <a:ext cx="3739876" cy="2157625"/>
          </a:xfrm>
          <a:prstGeom prst="rect">
            <a:avLst/>
          </a:prstGeom>
          <a:noFill/>
          <a:ln>
            <a:noFill/>
          </a:ln>
        </p:spPr>
      </p:pic>
      <p:pic>
        <p:nvPicPr>
          <p:cNvPr id="72" name="Google Shape;72;p14"/>
          <p:cNvPicPr preferRelativeResize="0"/>
          <p:nvPr/>
        </p:nvPicPr>
        <p:blipFill>
          <a:blip r:embed="rId6">
            <a:alphaModFix/>
          </a:blip>
          <a:stretch>
            <a:fillRect/>
          </a:stretch>
        </p:blipFill>
        <p:spPr>
          <a:xfrm>
            <a:off x="84900" y="2738752"/>
            <a:ext cx="5047225" cy="713823"/>
          </a:xfrm>
          <a:prstGeom prst="rect">
            <a:avLst/>
          </a:prstGeom>
          <a:noFill/>
          <a:ln>
            <a:noFill/>
          </a:ln>
        </p:spPr>
      </p:pic>
      <p:pic>
        <p:nvPicPr>
          <p:cNvPr descr="How to Use Hulu: Tips, Tricks, and Add-Ons You Should Know" id="73" name="Google Shape;73;p14"/>
          <p:cNvPicPr preferRelativeResize="0"/>
          <p:nvPr/>
        </p:nvPicPr>
        <p:blipFill rotWithShape="1">
          <a:blip r:embed="rId7">
            <a:alphaModFix/>
          </a:blip>
          <a:srcRect b="0" l="0" r="0" t="0"/>
          <a:stretch/>
        </p:blipFill>
        <p:spPr>
          <a:xfrm>
            <a:off x="953100" y="3526000"/>
            <a:ext cx="3155424" cy="1564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Hypertuned BERT Continued</a:t>
            </a:r>
            <a:endParaRPr/>
          </a:p>
        </p:txBody>
      </p:sp>
      <p:pic>
        <p:nvPicPr>
          <p:cNvPr id="218" name="Google Shape;218;p32"/>
          <p:cNvPicPr preferRelativeResize="0"/>
          <p:nvPr/>
        </p:nvPicPr>
        <p:blipFill>
          <a:blip r:embed="rId3">
            <a:alphaModFix/>
          </a:blip>
          <a:stretch>
            <a:fillRect/>
          </a:stretch>
        </p:blipFill>
        <p:spPr>
          <a:xfrm>
            <a:off x="786713" y="1354075"/>
            <a:ext cx="7570581" cy="3694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Retrain over One Epoch on Train + Valid</a:t>
            </a:r>
            <a:endParaRPr/>
          </a:p>
        </p:txBody>
      </p:sp>
      <p:pic>
        <p:nvPicPr>
          <p:cNvPr id="224" name="Google Shape;224;p33"/>
          <p:cNvPicPr preferRelativeResize="0"/>
          <p:nvPr/>
        </p:nvPicPr>
        <p:blipFill>
          <a:blip r:embed="rId3">
            <a:alphaModFix/>
          </a:blip>
          <a:stretch>
            <a:fillRect/>
          </a:stretch>
        </p:blipFill>
        <p:spPr>
          <a:xfrm>
            <a:off x="898000" y="1354075"/>
            <a:ext cx="7348008" cy="3694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Final BERT Performance Continued</a:t>
            </a:r>
            <a:endParaRPr/>
          </a:p>
        </p:txBody>
      </p:sp>
      <p:pic>
        <p:nvPicPr>
          <p:cNvPr id="230" name="Google Shape;230;p34"/>
          <p:cNvPicPr preferRelativeResize="0"/>
          <p:nvPr/>
        </p:nvPicPr>
        <p:blipFill>
          <a:blip r:embed="rId3">
            <a:alphaModFix/>
          </a:blip>
          <a:stretch>
            <a:fillRect/>
          </a:stretch>
        </p:blipFill>
        <p:spPr>
          <a:xfrm>
            <a:off x="790250" y="1377075"/>
            <a:ext cx="7563500" cy="3694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Exploring Association with Continuous Response </a:t>
            </a:r>
            <a:endParaRPr/>
          </a:p>
        </p:txBody>
      </p:sp>
      <p:pic>
        <p:nvPicPr>
          <p:cNvPr id="236" name="Google Shape;236;p35"/>
          <p:cNvPicPr preferRelativeResize="0"/>
          <p:nvPr/>
        </p:nvPicPr>
        <p:blipFill>
          <a:blip r:embed="rId3">
            <a:alphaModFix/>
          </a:blip>
          <a:stretch>
            <a:fillRect/>
          </a:stretch>
        </p:blipFill>
        <p:spPr>
          <a:xfrm>
            <a:off x="681700" y="1342550"/>
            <a:ext cx="3679767" cy="3694575"/>
          </a:xfrm>
          <a:prstGeom prst="rect">
            <a:avLst/>
          </a:prstGeom>
          <a:noFill/>
          <a:ln>
            <a:noFill/>
          </a:ln>
        </p:spPr>
      </p:pic>
      <p:sp>
        <p:nvSpPr>
          <p:cNvPr id="237" name="Google Shape;237;p35"/>
          <p:cNvSpPr/>
          <p:nvPr/>
        </p:nvSpPr>
        <p:spPr>
          <a:xfrm>
            <a:off x="5454175" y="1789338"/>
            <a:ext cx="2243700" cy="7824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Clear association with higher/lower ratings for incorrect classifications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Comparing Performance</a:t>
            </a:r>
            <a:endParaRPr/>
          </a:p>
        </p:txBody>
      </p:sp>
      <p:pic>
        <p:nvPicPr>
          <p:cNvPr id="243" name="Google Shape;243;p36"/>
          <p:cNvPicPr preferRelativeResize="0"/>
          <p:nvPr/>
        </p:nvPicPr>
        <p:blipFill>
          <a:blip r:embed="rId3">
            <a:alphaModFix/>
          </a:blip>
          <a:stretch>
            <a:fillRect/>
          </a:stretch>
        </p:blipFill>
        <p:spPr>
          <a:xfrm>
            <a:off x="773750" y="1664450"/>
            <a:ext cx="7143750" cy="1114425"/>
          </a:xfrm>
          <a:prstGeom prst="rect">
            <a:avLst/>
          </a:prstGeom>
          <a:noFill/>
          <a:ln>
            <a:noFill/>
          </a:ln>
        </p:spPr>
      </p:pic>
      <p:pic>
        <p:nvPicPr>
          <p:cNvPr id="244" name="Google Shape;244;p36"/>
          <p:cNvPicPr preferRelativeResize="0"/>
          <p:nvPr/>
        </p:nvPicPr>
        <p:blipFill>
          <a:blip r:embed="rId4">
            <a:alphaModFix/>
          </a:blip>
          <a:stretch>
            <a:fillRect/>
          </a:stretch>
        </p:blipFill>
        <p:spPr>
          <a:xfrm>
            <a:off x="726125" y="3230475"/>
            <a:ext cx="7239000" cy="609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Model Explainability: Final BERT SHAP</a:t>
            </a:r>
            <a:endParaRPr/>
          </a:p>
        </p:txBody>
      </p:sp>
      <p:pic>
        <p:nvPicPr>
          <p:cNvPr id="250" name="Google Shape;250;p37"/>
          <p:cNvPicPr preferRelativeResize="0"/>
          <p:nvPr/>
        </p:nvPicPr>
        <p:blipFill>
          <a:blip r:embed="rId3">
            <a:alphaModFix/>
          </a:blip>
          <a:stretch>
            <a:fillRect/>
          </a:stretch>
        </p:blipFill>
        <p:spPr>
          <a:xfrm>
            <a:off x="387900" y="1319550"/>
            <a:ext cx="5418709" cy="3694575"/>
          </a:xfrm>
          <a:prstGeom prst="rect">
            <a:avLst/>
          </a:prstGeom>
          <a:noFill/>
          <a:ln>
            <a:noFill/>
          </a:ln>
        </p:spPr>
      </p:pic>
      <p:sp>
        <p:nvSpPr>
          <p:cNvPr id="251" name="Google Shape;251;p37"/>
          <p:cNvSpPr/>
          <p:nvPr/>
        </p:nvSpPr>
        <p:spPr>
          <a:xfrm>
            <a:off x="6328700" y="1549700"/>
            <a:ext cx="2508300" cy="13959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
              <a:t>“Loaded Weapon 1 hits all the routine targets with soft squibs, yielding a tired parody that cycles through its laundry list of references with little comedic verve.”</a:t>
            </a:r>
            <a:endParaRPr i="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Fairness</a:t>
            </a:r>
            <a:endParaRPr/>
          </a:p>
        </p:txBody>
      </p:sp>
      <p:pic>
        <p:nvPicPr>
          <p:cNvPr id="257" name="Google Shape;257;p38"/>
          <p:cNvPicPr preferRelativeResize="0"/>
          <p:nvPr/>
        </p:nvPicPr>
        <p:blipFill>
          <a:blip r:embed="rId3">
            <a:alphaModFix/>
          </a:blip>
          <a:stretch>
            <a:fillRect/>
          </a:stretch>
        </p:blipFill>
        <p:spPr>
          <a:xfrm>
            <a:off x="249175" y="1309226"/>
            <a:ext cx="5530649" cy="3129900"/>
          </a:xfrm>
          <a:prstGeom prst="rect">
            <a:avLst/>
          </a:prstGeom>
          <a:noFill/>
          <a:ln>
            <a:noFill/>
          </a:ln>
        </p:spPr>
      </p:pic>
      <p:pic>
        <p:nvPicPr>
          <p:cNvPr id="258" name="Google Shape;258;p38"/>
          <p:cNvPicPr preferRelativeResize="0"/>
          <p:nvPr/>
        </p:nvPicPr>
        <p:blipFill>
          <a:blip r:embed="rId4">
            <a:alphaModFix/>
          </a:blip>
          <a:stretch>
            <a:fillRect/>
          </a:stretch>
        </p:blipFill>
        <p:spPr>
          <a:xfrm>
            <a:off x="6125550" y="177788"/>
            <a:ext cx="2630550" cy="4787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Conclusions</a:t>
            </a:r>
            <a:r>
              <a:rPr lang="en"/>
              <a:t> </a:t>
            </a:r>
            <a:endParaRPr/>
          </a:p>
        </p:txBody>
      </p:sp>
      <p:sp>
        <p:nvSpPr>
          <p:cNvPr id="264" name="Google Shape;264;p39"/>
          <p:cNvSpPr txBox="1"/>
          <p:nvPr>
            <p:ph idx="1" type="body"/>
          </p:nvPr>
        </p:nvSpPr>
        <p:spPr>
          <a:xfrm>
            <a:off x="387900" y="1489825"/>
            <a:ext cx="46110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050"/>
              <a:t>Key Results: </a:t>
            </a:r>
            <a:endParaRPr sz="1050"/>
          </a:p>
          <a:p>
            <a:pPr indent="-295275" lvl="0" marL="457200" rtl="0" algn="l">
              <a:lnSpc>
                <a:spcPct val="95000"/>
              </a:lnSpc>
              <a:spcBef>
                <a:spcPts val="1200"/>
              </a:spcBef>
              <a:spcAft>
                <a:spcPts val="0"/>
              </a:spcAft>
              <a:buSzPts val="1050"/>
              <a:buChar char="●"/>
            </a:pPr>
            <a:r>
              <a:rPr b="1" i="1" lang="en" sz="950"/>
              <a:t>Using publicly available data, we can predict whether a movie will be well liked, prior to its release with roughly 90% accuracy</a:t>
            </a:r>
            <a:endParaRPr b="1" i="1" sz="950"/>
          </a:p>
          <a:p>
            <a:pPr indent="-295275" lvl="0" marL="457200" rtl="0" algn="l">
              <a:lnSpc>
                <a:spcPct val="95000"/>
              </a:lnSpc>
              <a:spcBef>
                <a:spcPts val="0"/>
              </a:spcBef>
              <a:spcAft>
                <a:spcPts val="0"/>
              </a:spcAft>
              <a:buSzPts val="1050"/>
              <a:buChar char="●"/>
            </a:pPr>
            <a:r>
              <a:rPr lang="en" sz="1050"/>
              <a:t>DistilBERT is a powerful model and just using one review can predict how accurate a movie is with a 90% accuracy</a:t>
            </a:r>
            <a:endParaRPr sz="1050"/>
          </a:p>
          <a:p>
            <a:pPr indent="-295275" lvl="0" marL="457200" rtl="0" algn="l">
              <a:spcBef>
                <a:spcPts val="0"/>
              </a:spcBef>
              <a:spcAft>
                <a:spcPts val="0"/>
              </a:spcAft>
              <a:buSzPts val="1050"/>
              <a:buChar char="●"/>
            </a:pPr>
            <a:r>
              <a:rPr lang="en" sz="1050"/>
              <a:t>Review Level data is more </a:t>
            </a:r>
            <a:r>
              <a:rPr lang="en" sz="1050"/>
              <a:t>accurate</a:t>
            </a:r>
            <a:r>
              <a:rPr lang="en" sz="1050"/>
              <a:t> than fixed effect data</a:t>
            </a:r>
            <a:endParaRPr sz="1050"/>
          </a:p>
          <a:p>
            <a:pPr indent="-295275" lvl="0" marL="457200" rtl="0" algn="l">
              <a:spcBef>
                <a:spcPts val="0"/>
              </a:spcBef>
              <a:spcAft>
                <a:spcPts val="0"/>
              </a:spcAft>
              <a:buSzPts val="1050"/>
              <a:buChar char="●"/>
            </a:pPr>
            <a:r>
              <a:rPr lang="en" sz="1050"/>
              <a:t>Feature </a:t>
            </a:r>
            <a:r>
              <a:rPr lang="en" sz="1050"/>
              <a:t>engineering</a:t>
            </a:r>
            <a:r>
              <a:rPr lang="en" sz="1050"/>
              <a:t> improved models slightly </a:t>
            </a:r>
            <a:endParaRPr sz="1050"/>
          </a:p>
          <a:p>
            <a:pPr indent="-295275" lvl="0" marL="457200" rtl="0" algn="l">
              <a:spcBef>
                <a:spcPts val="0"/>
              </a:spcBef>
              <a:spcAft>
                <a:spcPts val="0"/>
              </a:spcAft>
              <a:buSzPts val="1050"/>
              <a:buChar char="●"/>
            </a:pPr>
            <a:r>
              <a:rPr lang="en" sz="1050"/>
              <a:t>Our models suffered from a fairness problem, particularly in genres</a:t>
            </a:r>
            <a:endParaRPr sz="1050"/>
          </a:p>
          <a:p>
            <a:pPr indent="0" lvl="0" marL="0" rtl="0" algn="l">
              <a:spcBef>
                <a:spcPts val="1200"/>
              </a:spcBef>
              <a:spcAft>
                <a:spcPts val="0"/>
              </a:spcAft>
              <a:buNone/>
            </a:pPr>
            <a:r>
              <a:rPr lang="en" sz="1050"/>
              <a:t>Moving forward:</a:t>
            </a:r>
            <a:endParaRPr sz="1050"/>
          </a:p>
          <a:p>
            <a:pPr indent="-295275" lvl="0" marL="457200" rtl="0" algn="l">
              <a:spcBef>
                <a:spcPts val="1200"/>
              </a:spcBef>
              <a:spcAft>
                <a:spcPts val="0"/>
              </a:spcAft>
              <a:buSzPts val="1050"/>
              <a:buChar char="●"/>
            </a:pPr>
            <a:r>
              <a:rPr lang="en" sz="1050"/>
              <a:t>How can we collect a corpus of reviews to make movie level predictions more accurate?</a:t>
            </a:r>
            <a:endParaRPr sz="1050"/>
          </a:p>
          <a:p>
            <a:pPr indent="-295275" lvl="0" marL="457200" rtl="0" algn="l">
              <a:spcBef>
                <a:spcPts val="0"/>
              </a:spcBef>
              <a:spcAft>
                <a:spcPts val="0"/>
              </a:spcAft>
              <a:buSzPts val="1050"/>
              <a:buChar char="●"/>
            </a:pPr>
            <a:r>
              <a:rPr lang="en" sz="1050"/>
              <a:t>How do we communicate to key stakeholders about our movie prediction?</a:t>
            </a:r>
            <a:endParaRPr sz="1050"/>
          </a:p>
        </p:txBody>
      </p:sp>
      <p:pic>
        <p:nvPicPr>
          <p:cNvPr id="265" name="Google Shape;265;p39"/>
          <p:cNvPicPr preferRelativeResize="0"/>
          <p:nvPr/>
        </p:nvPicPr>
        <p:blipFill>
          <a:blip r:embed="rId3">
            <a:alphaModFix/>
          </a:blip>
          <a:stretch>
            <a:fillRect/>
          </a:stretch>
        </p:blipFill>
        <p:spPr>
          <a:xfrm>
            <a:off x="5031050" y="1819325"/>
            <a:ext cx="3970125" cy="1765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txBox="1"/>
          <p:nvPr>
            <p:ph type="title"/>
          </p:nvPr>
        </p:nvSpPr>
        <p:spPr>
          <a:xfrm>
            <a:off x="118825" y="145775"/>
            <a:ext cx="8520600" cy="572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Contributions/Primary Areas of Focus</a:t>
            </a:r>
            <a:endParaRPr/>
          </a:p>
        </p:txBody>
      </p:sp>
      <p:graphicFrame>
        <p:nvGraphicFramePr>
          <p:cNvPr id="271" name="Google Shape;271;p40"/>
          <p:cNvGraphicFramePr/>
          <p:nvPr/>
        </p:nvGraphicFramePr>
        <p:xfrm>
          <a:off x="765625" y="1505513"/>
          <a:ext cx="3000000" cy="3000000"/>
        </p:xfrm>
        <a:graphic>
          <a:graphicData uri="http://schemas.openxmlformats.org/drawingml/2006/table">
            <a:tbl>
              <a:tblPr>
                <a:noFill/>
                <a:tableStyleId>{A262F069-C602-4F14-A4D7-A84B1593268F}</a:tableStyleId>
              </a:tblPr>
              <a:tblGrid>
                <a:gridCol w="1586825"/>
                <a:gridCol w="1458275"/>
                <a:gridCol w="1522550"/>
                <a:gridCol w="1522550"/>
                <a:gridCol w="1522550"/>
              </a:tblGrid>
              <a:tr h="271625">
                <a:tc>
                  <a:txBody>
                    <a:bodyPr/>
                    <a:lstStyle/>
                    <a:p>
                      <a:pPr indent="0" lvl="0" marL="0" rtl="0" algn="l">
                        <a:spcBef>
                          <a:spcPts val="0"/>
                        </a:spcBef>
                        <a:spcAft>
                          <a:spcPts val="0"/>
                        </a:spcAft>
                        <a:buNone/>
                      </a:pPr>
                      <a:r>
                        <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Ryan</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Dimitri</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Trevor</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Noah</a:t>
                      </a:r>
                      <a:endParaRPr sz="1200"/>
                    </a:p>
                  </a:txBody>
                  <a:tcPr marT="91425" marB="91425" marR="91425" marL="91425">
                    <a:solidFill>
                      <a:schemeClr val="dk1"/>
                    </a:solidFill>
                  </a:tcPr>
                </a:tc>
              </a:tr>
              <a:tr h="411450">
                <a:tc>
                  <a:txBody>
                    <a:bodyPr/>
                    <a:lstStyle/>
                    <a:p>
                      <a:pPr indent="0" lvl="0" marL="0" rtl="0" algn="l">
                        <a:spcBef>
                          <a:spcPts val="0"/>
                        </a:spcBef>
                        <a:spcAft>
                          <a:spcPts val="0"/>
                        </a:spcAft>
                        <a:buNone/>
                      </a:pPr>
                      <a:r>
                        <a:rPr lang="en" sz="1200"/>
                        <a:t>Theoretical/Market Research</a:t>
                      </a:r>
                      <a:endParaRPr sz="1200"/>
                    </a:p>
                  </a:txBody>
                  <a:tcPr marT="91425" marB="91425" marR="91425" marL="91425">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r>
              <a:tr h="699475">
                <a:tc>
                  <a:txBody>
                    <a:bodyPr/>
                    <a:lstStyle/>
                    <a:p>
                      <a:pPr indent="0" lvl="0" marL="0" rtl="0" algn="l">
                        <a:spcBef>
                          <a:spcPts val="0"/>
                        </a:spcBef>
                        <a:spcAft>
                          <a:spcPts val="0"/>
                        </a:spcAft>
                        <a:buNone/>
                      </a:pPr>
                      <a:r>
                        <a:rPr lang="en" sz="1200"/>
                        <a:t>EDA</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lnL cap="flat" cmpd="sng" w="9525">
                      <a:solidFill>
                        <a:srgbClr val="9E9E9E"/>
                      </a:solidFill>
                      <a:prstDash val="solid"/>
                      <a:round/>
                      <a:headEnd len="sm" w="sm" type="none"/>
                      <a:tailEnd len="sm" w="sm" type="none"/>
                    </a:lnL>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r>
              <a:tr h="267425">
                <a:tc>
                  <a:txBody>
                    <a:bodyPr/>
                    <a:lstStyle/>
                    <a:p>
                      <a:pPr indent="0" lvl="0" marL="0" rtl="0" algn="l">
                        <a:spcBef>
                          <a:spcPts val="0"/>
                        </a:spcBef>
                        <a:spcAft>
                          <a:spcPts val="0"/>
                        </a:spcAft>
                        <a:buNone/>
                      </a:pPr>
                      <a:r>
                        <a:rPr lang="en" sz="1200"/>
                        <a:t>Data Cleaning</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lnL cap="flat" cmpd="sng" w="9525">
                      <a:solidFill>
                        <a:srgbClr val="9E9E9E"/>
                      </a:solidFill>
                      <a:prstDash val="solid"/>
                      <a:round/>
                      <a:headEnd len="sm" w="sm" type="none"/>
                      <a:tailEnd len="sm" w="sm" type="none"/>
                    </a:lnL>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r>
              <a:tr h="267425">
                <a:tc>
                  <a:txBody>
                    <a:bodyPr/>
                    <a:lstStyle/>
                    <a:p>
                      <a:pPr indent="0" lvl="0" marL="0" rtl="0" algn="l">
                        <a:spcBef>
                          <a:spcPts val="0"/>
                        </a:spcBef>
                        <a:spcAft>
                          <a:spcPts val="0"/>
                        </a:spcAft>
                        <a:buNone/>
                      </a:pPr>
                      <a:r>
                        <a:rPr lang="en" sz="1200"/>
                        <a:t>Feature Engineering</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lnL cap="flat" cmpd="sng" w="9525">
                      <a:solidFill>
                        <a:srgbClr val="9E9E9E"/>
                      </a:solidFill>
                      <a:prstDash val="solid"/>
                      <a:round/>
                      <a:headEnd len="sm" w="sm" type="none"/>
                      <a:tailEnd len="sm" w="sm" type="none"/>
                    </a:lnL>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r>
              <a:tr h="411450">
                <a:tc>
                  <a:txBody>
                    <a:bodyPr/>
                    <a:lstStyle/>
                    <a:p>
                      <a:pPr indent="0" lvl="0" marL="0" rtl="0" algn="l">
                        <a:spcBef>
                          <a:spcPts val="0"/>
                        </a:spcBef>
                        <a:spcAft>
                          <a:spcPts val="0"/>
                        </a:spcAft>
                        <a:buNone/>
                      </a:pPr>
                      <a:r>
                        <a:rPr lang="en" sz="1200"/>
                        <a:t>Model Making</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sz="1200"/>
                        <a:t>DistilBert</a:t>
                      </a:r>
                      <a:endParaRPr sz="1200"/>
                    </a:p>
                  </a:txBody>
                  <a:tcPr marT="91425" marB="91425" marR="91425" marL="91425">
                    <a:lnL cap="flat" cmpd="sng" w="9525">
                      <a:solidFill>
                        <a:srgbClr val="9E9E9E"/>
                      </a:solidFill>
                      <a:prstDash val="solid"/>
                      <a:round/>
                      <a:headEnd len="sm" w="sm" type="none"/>
                      <a:tailEnd len="sm" w="sm" type="none"/>
                    </a:lnL>
                    <a:solidFill>
                      <a:schemeClr val="dk1"/>
                    </a:solidFill>
                  </a:tcPr>
                </a:tc>
                <a:tc>
                  <a:txBody>
                    <a:bodyPr/>
                    <a:lstStyle/>
                    <a:p>
                      <a:pPr indent="0" lvl="0" marL="0" rtl="0" algn="l">
                        <a:spcBef>
                          <a:spcPts val="0"/>
                        </a:spcBef>
                        <a:spcAft>
                          <a:spcPts val="0"/>
                        </a:spcAft>
                        <a:buNone/>
                      </a:pPr>
                      <a:r>
                        <a:rPr lang="en" sz="1200"/>
                        <a:t>LogReg</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LTSM</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sz="1200"/>
                        <a:t>Model Review</a:t>
                      </a:r>
                      <a:endParaRPr sz="1200"/>
                    </a:p>
                  </a:txBody>
                  <a:tcPr marT="91425" marB="91425" marR="91425" marL="91425">
                    <a:solidFill>
                      <a:schemeClr val="dk1"/>
                    </a:solidFill>
                  </a:tcPr>
                </a:tc>
              </a:tr>
              <a:tr h="411450">
                <a:tc>
                  <a:txBody>
                    <a:bodyPr/>
                    <a:lstStyle/>
                    <a:p>
                      <a:pPr indent="0" lvl="0" marL="0" rtl="0" algn="l">
                        <a:spcBef>
                          <a:spcPts val="0"/>
                        </a:spcBef>
                        <a:spcAft>
                          <a:spcPts val="0"/>
                        </a:spcAft>
                        <a:buNone/>
                      </a:pPr>
                      <a:r>
                        <a:rPr lang="en" sz="1200"/>
                        <a:t>Presentation Slides</a:t>
                      </a:r>
                      <a:endParaRPr sz="1200"/>
                    </a:p>
                  </a:txBody>
                  <a:tcPr marT="91425" marB="91425" marR="91425" marL="91425">
                    <a:lnT cap="flat" cmpd="sng" w="9525">
                      <a:solidFill>
                        <a:srgbClr val="9E9E9E"/>
                      </a:solidFill>
                      <a:prstDash val="solid"/>
                      <a:round/>
                      <a:headEnd len="sm" w="sm" type="none"/>
                      <a:tailEnd len="sm" w="sm" type="none"/>
                    </a:lnT>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c>
                  <a:txBody>
                    <a:bodyPr/>
                    <a:lstStyle/>
                    <a:p>
                      <a:pPr indent="0" lvl="0" marL="0" rtl="0" algn="l">
                        <a:spcBef>
                          <a:spcPts val="0"/>
                        </a:spcBef>
                        <a:spcAft>
                          <a:spcPts val="0"/>
                        </a:spcAft>
                        <a:buNone/>
                      </a:pPr>
                      <a:r>
                        <a:rPr lang="en"/>
                        <a:t>X</a:t>
                      </a:r>
                      <a:endParaRPr/>
                    </a:p>
                  </a:txBody>
                  <a:tcPr marT="91425" marB="91425" marR="91425" marL="91425">
                    <a:solidFill>
                      <a:schemeClr val="dk1"/>
                    </a:solidFill>
                  </a:tcPr>
                </a:tc>
                <a:tc>
                  <a:txBody>
                    <a:bodyPr/>
                    <a:lstStyle/>
                    <a:p>
                      <a:pPr indent="0" lvl="0" marL="0" rtl="0" algn="l">
                        <a:spcBef>
                          <a:spcPts val="0"/>
                        </a:spcBef>
                        <a:spcAft>
                          <a:spcPts val="0"/>
                        </a:spcAft>
                        <a:buNone/>
                      </a:pPr>
                      <a:r>
                        <a:rPr lang="en"/>
                        <a:t>X</a:t>
                      </a:r>
                      <a:endParaRPr/>
                    </a:p>
                  </a:txBody>
                  <a:tcPr marT="91425" marB="91425" marR="91425" marL="91425">
                    <a:solidFill>
                      <a:schemeClr val="dk1"/>
                    </a:solidFill>
                  </a:tcPr>
                </a:tc>
                <a:tc>
                  <a:txBody>
                    <a:bodyPr/>
                    <a:lstStyle/>
                    <a:p>
                      <a:pPr indent="0" lvl="0" marL="0" rtl="0" algn="l">
                        <a:spcBef>
                          <a:spcPts val="0"/>
                        </a:spcBef>
                        <a:spcAft>
                          <a:spcPts val="0"/>
                        </a:spcAft>
                        <a:buNone/>
                      </a:pPr>
                      <a:r>
                        <a:rPr lang="en" sz="1200"/>
                        <a:t>X</a:t>
                      </a:r>
                      <a:endParaRPr sz="1200"/>
                    </a:p>
                  </a:txBody>
                  <a:tcPr marT="91425" marB="91425" marR="91425" marL="91425">
                    <a:solidFill>
                      <a:schemeClr val="dk1"/>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Link to Code Repo</a:t>
            </a:r>
            <a:endParaRPr b="1" sz="1050">
              <a:solidFill>
                <a:srgbClr val="333333"/>
              </a:solidFill>
              <a:highlight>
                <a:srgbClr val="FFFFFF"/>
              </a:highlight>
            </a:endParaRPr>
          </a:p>
        </p:txBody>
      </p:sp>
      <p:sp>
        <p:nvSpPr>
          <p:cNvPr id="277" name="Google Shape;277;p4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050">
              <a:solidFill>
                <a:srgbClr val="333333"/>
              </a:solidFill>
              <a:highlight>
                <a:srgbClr val="FFFFFF"/>
              </a:highlight>
            </a:endParaRPr>
          </a:p>
          <a:p>
            <a:pPr indent="-295275" lvl="0" marL="457200" rtl="0" algn="l">
              <a:spcBef>
                <a:spcPts val="800"/>
              </a:spcBef>
              <a:spcAft>
                <a:spcPts val="0"/>
              </a:spcAft>
              <a:buClr>
                <a:schemeClr val="dk1"/>
              </a:buClr>
              <a:buSzPts val="1050"/>
              <a:buChar char="●"/>
            </a:pPr>
            <a:r>
              <a:rPr lang="en" sz="1050" u="sng">
                <a:hlinkClick r:id="rId3"/>
              </a:rPr>
              <a:t>https://github.com/trevorjd3141/w207-movie-project</a:t>
            </a:r>
            <a:endParaRPr sz="1050"/>
          </a:p>
          <a:p>
            <a:pPr indent="0" lvl="0" marL="0" rtl="0" algn="l">
              <a:spcBef>
                <a:spcPts val="8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Task</a:t>
            </a:r>
            <a:endParaRPr/>
          </a:p>
        </p:txBody>
      </p:sp>
      <p:sp>
        <p:nvSpPr>
          <p:cNvPr id="79" name="Google Shape;79;p15"/>
          <p:cNvSpPr txBox="1"/>
          <p:nvPr>
            <p:ph idx="1" type="body"/>
          </p:nvPr>
        </p:nvSpPr>
        <p:spPr>
          <a:xfrm>
            <a:off x="387900" y="1489825"/>
            <a:ext cx="4798800" cy="3078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b="1" lang="en" sz="1290"/>
              <a:t>Movie merchandising</a:t>
            </a:r>
            <a:r>
              <a:rPr lang="en" sz="1629"/>
              <a:t>: </a:t>
            </a:r>
            <a:r>
              <a:rPr i="1" lang="en" sz="950"/>
              <a:t>P</a:t>
            </a:r>
            <a:r>
              <a:rPr i="1" lang="en" sz="950"/>
              <a:t>roducts/</a:t>
            </a:r>
            <a:r>
              <a:rPr i="1" lang="en" sz="950"/>
              <a:t>commodities</a:t>
            </a:r>
            <a:r>
              <a:rPr i="1" lang="en" sz="950"/>
              <a:t> based on a movie which are used to promote a film and act as a revenue stream.</a:t>
            </a:r>
            <a:endParaRPr sz="950"/>
          </a:p>
          <a:p>
            <a:pPr indent="-288925" lvl="0" marL="457200" rtl="0" algn="l">
              <a:lnSpc>
                <a:spcPct val="95000"/>
              </a:lnSpc>
              <a:spcBef>
                <a:spcPts val="1200"/>
              </a:spcBef>
              <a:spcAft>
                <a:spcPts val="0"/>
              </a:spcAft>
              <a:buSzPts val="950"/>
              <a:buChar char="●"/>
            </a:pPr>
            <a:r>
              <a:rPr lang="en" sz="950"/>
              <a:t>Star Wars - $40B in merchandising revenue </a:t>
            </a:r>
            <a:endParaRPr sz="950"/>
          </a:p>
          <a:p>
            <a:pPr indent="-288925" lvl="0" marL="457200" rtl="0" algn="l">
              <a:lnSpc>
                <a:spcPct val="95000"/>
              </a:lnSpc>
              <a:spcBef>
                <a:spcPts val="0"/>
              </a:spcBef>
              <a:spcAft>
                <a:spcPts val="0"/>
              </a:spcAft>
              <a:buSzPts val="950"/>
              <a:buChar char="●"/>
            </a:pPr>
            <a:r>
              <a:rPr lang="en" sz="950"/>
              <a:t>Harry Potter - $25B </a:t>
            </a:r>
            <a:r>
              <a:rPr lang="en" sz="950"/>
              <a:t>in merchandising revenue </a:t>
            </a:r>
            <a:endParaRPr sz="950"/>
          </a:p>
          <a:p>
            <a:pPr indent="0" lvl="0" marL="0" rtl="0" algn="l">
              <a:lnSpc>
                <a:spcPct val="95000"/>
              </a:lnSpc>
              <a:spcBef>
                <a:spcPts val="1200"/>
              </a:spcBef>
              <a:spcAft>
                <a:spcPts val="0"/>
              </a:spcAft>
              <a:buSzPts val="935"/>
              <a:buNone/>
            </a:pPr>
            <a:r>
              <a:rPr b="1" lang="en" sz="1205"/>
              <a:t>Question: </a:t>
            </a:r>
            <a:r>
              <a:rPr b="1" i="1" lang="en" sz="950"/>
              <a:t>Using publicly available data, can we predict whether a movie will be well liked, prior to its release?</a:t>
            </a:r>
            <a:endParaRPr b="1" i="1" sz="950"/>
          </a:p>
          <a:p>
            <a:pPr indent="0" lvl="0" marL="0" rtl="0" algn="l">
              <a:lnSpc>
                <a:spcPct val="95000"/>
              </a:lnSpc>
              <a:spcBef>
                <a:spcPts val="1200"/>
              </a:spcBef>
              <a:spcAft>
                <a:spcPts val="0"/>
              </a:spcAft>
              <a:buSzPts val="935"/>
              <a:buNone/>
            </a:pPr>
            <a:r>
              <a:rPr b="1" lang="en" sz="1205"/>
              <a:t>Value Proposition: </a:t>
            </a:r>
            <a:r>
              <a:rPr lang="en" sz="950"/>
              <a:t>If a movie is expected to be well liked, studios can start marketing campaigns earlier and expand revenue opportunity</a:t>
            </a:r>
            <a:endParaRPr sz="950"/>
          </a:p>
          <a:p>
            <a:pPr indent="0" lvl="0" marL="0" rtl="0" algn="l">
              <a:lnSpc>
                <a:spcPct val="95000"/>
              </a:lnSpc>
              <a:spcBef>
                <a:spcPts val="1200"/>
              </a:spcBef>
              <a:spcAft>
                <a:spcPts val="0"/>
              </a:spcAft>
              <a:buSzPts val="935"/>
              <a:buNone/>
            </a:pPr>
            <a:r>
              <a:rPr b="1" lang="en" sz="1303"/>
              <a:t>Our Reasoning:</a:t>
            </a:r>
            <a:endParaRPr sz="1035"/>
          </a:p>
          <a:p>
            <a:pPr indent="-288925" lvl="0" marL="457200" rtl="0" algn="l">
              <a:lnSpc>
                <a:spcPct val="95000"/>
              </a:lnSpc>
              <a:spcBef>
                <a:spcPts val="1200"/>
              </a:spcBef>
              <a:spcAft>
                <a:spcPts val="0"/>
              </a:spcAft>
              <a:buSzPts val="950"/>
              <a:buAutoNum type="arabicParenR"/>
            </a:pPr>
            <a:r>
              <a:rPr lang="en" sz="950"/>
              <a:t>Critics are 1st to see and rate a movie - we care about their opinions</a:t>
            </a:r>
            <a:endParaRPr sz="950"/>
          </a:p>
          <a:p>
            <a:pPr indent="-288925" lvl="0" marL="457200" rtl="0" algn="l">
              <a:lnSpc>
                <a:spcPct val="95000"/>
              </a:lnSpc>
              <a:spcBef>
                <a:spcPts val="0"/>
              </a:spcBef>
              <a:spcAft>
                <a:spcPts val="0"/>
              </a:spcAft>
              <a:buSzPts val="950"/>
              <a:buAutoNum type="arabicParenR"/>
            </a:pPr>
            <a:r>
              <a:rPr lang="en" sz="950"/>
              <a:t>Analyze movie data to identify features indicative of ratings </a:t>
            </a:r>
            <a:endParaRPr sz="950"/>
          </a:p>
          <a:p>
            <a:pPr indent="-288925" lvl="0" marL="457200" rtl="0" algn="l">
              <a:lnSpc>
                <a:spcPct val="95000"/>
              </a:lnSpc>
              <a:spcBef>
                <a:spcPts val="0"/>
              </a:spcBef>
              <a:spcAft>
                <a:spcPts val="0"/>
              </a:spcAft>
              <a:buSzPts val="950"/>
              <a:buAutoNum type="arabicParenR"/>
            </a:pPr>
            <a:r>
              <a:rPr lang="en" sz="950"/>
              <a:t>Build a ML model to predict a movie’s rating based on these features</a:t>
            </a:r>
            <a:endParaRPr sz="950"/>
          </a:p>
        </p:txBody>
      </p:sp>
      <p:pic>
        <p:nvPicPr>
          <p:cNvPr id="80" name="Google Shape;80;p15"/>
          <p:cNvPicPr preferRelativeResize="0"/>
          <p:nvPr/>
        </p:nvPicPr>
        <p:blipFill>
          <a:blip r:embed="rId3">
            <a:alphaModFix/>
          </a:blip>
          <a:stretch>
            <a:fillRect/>
          </a:stretch>
        </p:blipFill>
        <p:spPr>
          <a:xfrm>
            <a:off x="5186700" y="210713"/>
            <a:ext cx="3652500" cy="1917563"/>
          </a:xfrm>
          <a:prstGeom prst="rect">
            <a:avLst/>
          </a:prstGeom>
          <a:noFill/>
          <a:ln>
            <a:noFill/>
          </a:ln>
        </p:spPr>
      </p:pic>
      <p:pic>
        <p:nvPicPr>
          <p:cNvPr id="81" name="Google Shape;81;p15"/>
          <p:cNvPicPr preferRelativeResize="0"/>
          <p:nvPr/>
        </p:nvPicPr>
        <p:blipFill>
          <a:blip r:embed="rId4">
            <a:alphaModFix/>
          </a:blip>
          <a:stretch>
            <a:fillRect/>
          </a:stretch>
        </p:blipFill>
        <p:spPr>
          <a:xfrm>
            <a:off x="5336475" y="2410475"/>
            <a:ext cx="3102027" cy="2551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283" name="Google Shape;283;p4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a:bodyPr>
          <a:lstStyle/>
          <a:p>
            <a:pPr indent="-302021" lvl="0" marL="457200" rtl="0" algn="l">
              <a:spcBef>
                <a:spcPts val="0"/>
              </a:spcBef>
              <a:spcAft>
                <a:spcPts val="0"/>
              </a:spcAft>
              <a:buClr>
                <a:srgbClr val="0097A7"/>
              </a:buClr>
              <a:buSzPct val="100000"/>
              <a:buChar char="-"/>
            </a:pPr>
            <a:r>
              <a:rPr lang="en" sz="1250" u="sng">
                <a:solidFill>
                  <a:srgbClr val="0097A7"/>
                </a:solidFill>
                <a:hlinkClick r:id="rId3">
                  <a:extLst>
                    <a:ext uri="{A12FA001-AC4F-418D-AE19-62706E023703}">
                      <ahyp:hlinkClr val="tx"/>
                    </a:ext>
                  </a:extLst>
                </a:hlinkClick>
              </a:rPr>
              <a:t>https://www.rottentomatoes.com/</a:t>
            </a:r>
            <a:r>
              <a:rPr lang="en" sz="1250">
                <a:solidFill>
                  <a:srgbClr val="0097A7"/>
                </a:solidFill>
              </a:rPr>
              <a:t> </a:t>
            </a:r>
            <a:endParaRPr sz="1250">
              <a:solidFill>
                <a:srgbClr val="0097A7"/>
              </a:solidFill>
            </a:endParaRPr>
          </a:p>
          <a:p>
            <a:pPr indent="-302021" lvl="0" marL="457200" rtl="0" algn="l">
              <a:spcBef>
                <a:spcPts val="0"/>
              </a:spcBef>
              <a:spcAft>
                <a:spcPts val="0"/>
              </a:spcAft>
              <a:buClr>
                <a:srgbClr val="0097A7"/>
              </a:buClr>
              <a:buSzPct val="100000"/>
              <a:buChar char="-"/>
            </a:pPr>
            <a:r>
              <a:rPr lang="en" sz="1250" u="sng">
                <a:solidFill>
                  <a:srgbClr val="0097A7"/>
                </a:solidFill>
                <a:hlinkClick r:id="rId4">
                  <a:extLst>
                    <a:ext uri="{A12FA001-AC4F-418D-AE19-62706E023703}">
                      <ahyp:hlinkClr val="tx"/>
                    </a:ext>
                  </a:extLst>
                </a:hlinkClick>
              </a:rPr>
              <a:t>https://www.kaggle.com/datasets/stefanoleone992/rotten-tomatoes-movies-and-critic-reviews-dataset</a:t>
            </a:r>
            <a:r>
              <a:rPr lang="en" sz="1250">
                <a:solidFill>
                  <a:srgbClr val="0097A7"/>
                </a:solidFill>
              </a:rPr>
              <a:t> </a:t>
            </a:r>
            <a:endParaRPr sz="1250">
              <a:solidFill>
                <a:srgbClr val="0097A7"/>
              </a:solidFill>
            </a:endParaRPr>
          </a:p>
          <a:p>
            <a:pPr indent="-302021" lvl="0" marL="457200" rtl="0" algn="l">
              <a:spcBef>
                <a:spcPts val="0"/>
              </a:spcBef>
              <a:spcAft>
                <a:spcPts val="0"/>
              </a:spcAft>
              <a:buClr>
                <a:srgbClr val="0097A7"/>
              </a:buClr>
              <a:buSzPct val="100000"/>
              <a:buChar char="-"/>
            </a:pPr>
            <a:r>
              <a:rPr lang="en" sz="1250" u="sng">
                <a:solidFill>
                  <a:srgbClr val="0097A7"/>
                </a:solidFill>
                <a:hlinkClick r:id="rId5">
                  <a:extLst>
                    <a:ext uri="{A12FA001-AC4F-418D-AE19-62706E023703}">
                      <ahyp:hlinkClr val="tx"/>
                    </a:ext>
                  </a:extLst>
                </a:hlinkClick>
              </a:rPr>
              <a:t>https://en.wikipedia.org/wiki/Scikit-learn</a:t>
            </a:r>
            <a:endParaRPr sz="1250">
              <a:solidFill>
                <a:srgbClr val="0097A7"/>
              </a:solidFill>
            </a:endParaRPr>
          </a:p>
          <a:p>
            <a:pPr indent="-299085" lvl="0" marL="457200" rtl="0" algn="l">
              <a:spcBef>
                <a:spcPts val="0"/>
              </a:spcBef>
              <a:spcAft>
                <a:spcPts val="0"/>
              </a:spcAft>
              <a:buClr>
                <a:srgbClr val="0097A7"/>
              </a:buClr>
              <a:buSzPct val="100000"/>
              <a:buChar char="-"/>
            </a:pPr>
            <a:r>
              <a:rPr lang="en" sz="1200" u="sng">
                <a:solidFill>
                  <a:srgbClr val="0097A7"/>
                </a:solidFill>
                <a:hlinkClick r:id="rId6">
                  <a:extLst>
                    <a:ext uri="{A12FA001-AC4F-418D-AE19-62706E023703}">
                      <ahyp:hlinkClr val="tx"/>
                    </a:ext>
                  </a:extLst>
                </a:hlinkClick>
              </a:rPr>
              <a:t>https://towardsdatascience.com/logistic-regression-ca2d070a3eee</a:t>
            </a:r>
            <a:endParaRPr sz="1200">
              <a:solidFill>
                <a:srgbClr val="0097A7"/>
              </a:solidFill>
            </a:endParaRPr>
          </a:p>
          <a:p>
            <a:pPr indent="-299085" lvl="0" marL="457200" rtl="0" algn="l">
              <a:spcBef>
                <a:spcPts val="0"/>
              </a:spcBef>
              <a:spcAft>
                <a:spcPts val="0"/>
              </a:spcAft>
              <a:buClr>
                <a:srgbClr val="0097A7"/>
              </a:buClr>
              <a:buSzPct val="100000"/>
              <a:buChar char="-"/>
            </a:pPr>
            <a:r>
              <a:rPr lang="en" sz="1200" u="sng">
                <a:solidFill>
                  <a:srgbClr val="0097A7"/>
                </a:solidFill>
                <a:hlinkClick r:id="rId7">
                  <a:extLst>
                    <a:ext uri="{A12FA001-AC4F-418D-AE19-62706E023703}">
                      <ahyp:hlinkClr val="tx"/>
                    </a:ext>
                  </a:extLst>
                </a:hlinkClick>
              </a:rPr>
              <a:t>https://www.bloomberg.com/news/articles/2022-07-15/netflix-changes-tack-with-marketing-spree-for-200-million-film</a:t>
            </a:r>
            <a:endParaRPr sz="1200">
              <a:solidFill>
                <a:srgbClr val="0097A7"/>
              </a:solidFill>
            </a:endParaRPr>
          </a:p>
          <a:p>
            <a:pPr indent="-299085" lvl="0" marL="457200" rtl="0" algn="l">
              <a:spcBef>
                <a:spcPts val="0"/>
              </a:spcBef>
              <a:spcAft>
                <a:spcPts val="0"/>
              </a:spcAft>
              <a:buClr>
                <a:srgbClr val="0097A7"/>
              </a:buClr>
              <a:buSzPct val="100000"/>
              <a:buChar char="-"/>
            </a:pPr>
            <a:r>
              <a:rPr lang="en" sz="1200" u="sng">
                <a:solidFill>
                  <a:srgbClr val="0097A7"/>
                </a:solidFill>
                <a:hlinkClick r:id="rId8">
                  <a:extLst>
                    <a:ext uri="{A12FA001-AC4F-418D-AE19-62706E023703}">
                      <ahyp:hlinkClr val="tx"/>
                    </a:ext>
                  </a:extLst>
                </a:hlinkClick>
              </a:rPr>
              <a:t>https://cloud.google.com/blog/products/ai-machine-learning/how-20th-century-fox-uses-ml-to-predict-a-movie-audience</a:t>
            </a:r>
            <a:endParaRPr sz="1200">
              <a:solidFill>
                <a:srgbClr val="0097A7"/>
              </a:solidFill>
            </a:endParaRPr>
          </a:p>
          <a:p>
            <a:pPr indent="-299085" lvl="0" marL="457200" rtl="0" algn="l">
              <a:spcBef>
                <a:spcPts val="0"/>
              </a:spcBef>
              <a:spcAft>
                <a:spcPts val="0"/>
              </a:spcAft>
              <a:buClr>
                <a:srgbClr val="0097A7"/>
              </a:buClr>
              <a:buSzPct val="100000"/>
              <a:buChar char="-"/>
            </a:pPr>
            <a:r>
              <a:rPr lang="en" sz="1200" u="sng">
                <a:solidFill>
                  <a:srgbClr val="0097A7"/>
                </a:solidFill>
                <a:latin typeface="Arial"/>
                <a:ea typeface="Arial"/>
                <a:cs typeface="Arial"/>
                <a:sym typeface="Arial"/>
                <a:hlinkClick r:id="rId9">
                  <a:extLst>
                    <a:ext uri="{A12FA001-AC4F-418D-AE19-62706E023703}">
                      <ahyp:hlinkClr val="tx"/>
                    </a:ext>
                  </a:extLst>
                </a:hlinkClick>
              </a:rPr>
              <a:t>https://medium.com/ds3ucsd/data-science-in-the-film-industry-part-2-movie-trailers-and-artificial-intelligence-64b3cbd267c1</a:t>
            </a:r>
            <a:endParaRPr sz="1200">
              <a:solidFill>
                <a:srgbClr val="0097A7"/>
              </a:solidFill>
              <a:latin typeface="Arial"/>
              <a:ea typeface="Arial"/>
              <a:cs typeface="Arial"/>
              <a:sym typeface="Arial"/>
            </a:endParaRPr>
          </a:p>
          <a:p>
            <a:pPr indent="-299085" lvl="0" marL="457200" rtl="0" algn="l">
              <a:lnSpc>
                <a:spcPct val="100000"/>
              </a:lnSpc>
              <a:spcBef>
                <a:spcPts val="0"/>
              </a:spcBef>
              <a:spcAft>
                <a:spcPts val="0"/>
              </a:spcAft>
              <a:buClr>
                <a:srgbClr val="0097A7"/>
              </a:buClr>
              <a:buSzPct val="100000"/>
              <a:buChar char="-"/>
            </a:pPr>
            <a:r>
              <a:rPr lang="en" sz="1200" u="sng">
                <a:solidFill>
                  <a:srgbClr val="0097A7"/>
                </a:solidFill>
                <a:latin typeface="Arial"/>
                <a:ea typeface="Arial"/>
                <a:cs typeface="Arial"/>
                <a:sym typeface="Arial"/>
                <a:hlinkClick r:id="rId10">
                  <a:extLst>
                    <a:ext uri="{A12FA001-AC4F-418D-AE19-62706E023703}">
                      <ahyp:hlinkClr val="tx"/>
                    </a:ext>
                  </a:extLst>
                </a:hlinkClick>
              </a:rPr>
              <a:t>https://www.researchgate.net/figure/The-baseline-LSTM-based-left-and-BERT-based-right-models-for-the-NER-task-along-with_fig1_346373540</a:t>
            </a:r>
            <a:endParaRPr sz="1200">
              <a:solidFill>
                <a:srgbClr val="0097A7"/>
              </a:solidFill>
              <a:latin typeface="Arial"/>
              <a:ea typeface="Arial"/>
              <a:cs typeface="Arial"/>
              <a:sym typeface="Arial"/>
            </a:endParaRPr>
          </a:p>
          <a:p>
            <a:pPr indent="-299085" lvl="0" marL="457200" rtl="0" algn="l">
              <a:lnSpc>
                <a:spcPct val="100000"/>
              </a:lnSpc>
              <a:spcBef>
                <a:spcPts val="0"/>
              </a:spcBef>
              <a:spcAft>
                <a:spcPts val="0"/>
              </a:spcAft>
              <a:buClr>
                <a:srgbClr val="0097A7"/>
              </a:buClr>
              <a:buSzPct val="100000"/>
              <a:buChar char="-"/>
            </a:pPr>
            <a:r>
              <a:rPr lang="en" sz="1200" u="sng">
                <a:solidFill>
                  <a:srgbClr val="0097A7"/>
                </a:solidFill>
                <a:latin typeface="Arial"/>
                <a:ea typeface="Arial"/>
                <a:cs typeface="Arial"/>
                <a:sym typeface="Arial"/>
                <a:hlinkClick r:id="rId11">
                  <a:extLst>
                    <a:ext uri="{A12FA001-AC4F-418D-AE19-62706E023703}">
                      <ahyp:hlinkClr val="tx"/>
                    </a:ext>
                  </a:extLst>
                </a:hlinkClick>
              </a:rPr>
              <a:t>https://towardsdatascience.com/logistic-regression-detailed-overview-46c4da4303bc</a:t>
            </a:r>
            <a:endParaRPr sz="1200">
              <a:solidFill>
                <a:srgbClr val="0097A7"/>
              </a:solidFill>
              <a:latin typeface="Arial"/>
              <a:ea typeface="Arial"/>
              <a:cs typeface="Arial"/>
              <a:sym typeface="Arial"/>
            </a:endParaRPr>
          </a:p>
          <a:p>
            <a:pPr indent="-299085" lvl="0" marL="457200" rtl="0" algn="l">
              <a:lnSpc>
                <a:spcPct val="100000"/>
              </a:lnSpc>
              <a:spcBef>
                <a:spcPts val="0"/>
              </a:spcBef>
              <a:spcAft>
                <a:spcPts val="0"/>
              </a:spcAft>
              <a:buClr>
                <a:srgbClr val="0097A7"/>
              </a:buClr>
              <a:buSzPct val="100000"/>
              <a:buFont typeface="Arial"/>
              <a:buChar char="-"/>
            </a:pPr>
            <a:r>
              <a:rPr lang="en" sz="1200" u="sng">
                <a:solidFill>
                  <a:srgbClr val="0097A7"/>
                </a:solidFill>
                <a:latin typeface="Arial"/>
                <a:ea typeface="Arial"/>
                <a:cs typeface="Arial"/>
                <a:sym typeface="Arial"/>
                <a:hlinkClick r:id="rId12">
                  <a:extLst>
                    <a:ext uri="{A12FA001-AC4F-418D-AE19-62706E023703}">
                      <ahyp:hlinkClr val="tx"/>
                    </a:ext>
                  </a:extLst>
                </a:hlinkClick>
              </a:rPr>
              <a:t>https://filmlifestyle.com/best-sites-for-rating-movies/</a:t>
            </a:r>
            <a:endParaRPr sz="1200">
              <a:solidFill>
                <a:srgbClr val="0097A7"/>
              </a:solidFill>
              <a:latin typeface="Arial"/>
              <a:ea typeface="Arial"/>
              <a:cs typeface="Arial"/>
              <a:sym typeface="Arial"/>
            </a:endParaRPr>
          </a:p>
          <a:p>
            <a:pPr indent="-299085" lvl="0" marL="457200" rtl="0" algn="l">
              <a:lnSpc>
                <a:spcPct val="100000"/>
              </a:lnSpc>
              <a:spcBef>
                <a:spcPts val="0"/>
              </a:spcBef>
              <a:spcAft>
                <a:spcPts val="0"/>
              </a:spcAft>
              <a:buClr>
                <a:srgbClr val="0097A7"/>
              </a:buClr>
              <a:buSzPct val="100000"/>
              <a:buFont typeface="Arial"/>
              <a:buChar char="-"/>
            </a:pPr>
            <a:r>
              <a:rPr lang="en" sz="1200" u="sng">
                <a:solidFill>
                  <a:srgbClr val="0097A7"/>
                </a:solidFill>
                <a:latin typeface="Arial"/>
                <a:ea typeface="Arial"/>
                <a:cs typeface="Arial"/>
                <a:sym typeface="Arial"/>
                <a:hlinkClick r:id="rId13">
                  <a:extLst>
                    <a:ext uri="{A12FA001-AC4F-418D-AE19-62706E023703}">
                      <ahyp:hlinkClr val="tx"/>
                    </a:ext>
                  </a:extLst>
                </a:hlinkClick>
              </a:rPr>
              <a:t>https://www.ciiblog.in/movie-merchandising-is-a-potential-hit/</a:t>
            </a:r>
            <a:endParaRPr sz="1200">
              <a:solidFill>
                <a:srgbClr val="0097A7"/>
              </a:solidFill>
              <a:latin typeface="Arial"/>
              <a:ea typeface="Arial"/>
              <a:cs typeface="Arial"/>
              <a:sym typeface="Arial"/>
            </a:endParaRPr>
          </a:p>
          <a:p>
            <a:pPr indent="-299085" lvl="0" marL="457200" rtl="0" algn="l">
              <a:lnSpc>
                <a:spcPct val="100000"/>
              </a:lnSpc>
              <a:spcBef>
                <a:spcPts val="0"/>
              </a:spcBef>
              <a:spcAft>
                <a:spcPts val="0"/>
              </a:spcAft>
              <a:buClr>
                <a:srgbClr val="0097A7"/>
              </a:buClr>
              <a:buSzPct val="100000"/>
              <a:buFont typeface="Arial"/>
              <a:buChar char="-"/>
            </a:pPr>
            <a:r>
              <a:rPr lang="en" sz="1200" u="sng">
                <a:solidFill>
                  <a:srgbClr val="0097A7"/>
                </a:solidFill>
                <a:latin typeface="Arial"/>
                <a:ea typeface="Arial"/>
                <a:cs typeface="Arial"/>
                <a:sym typeface="Arial"/>
                <a:hlinkClick r:id="rId14">
                  <a:extLst>
                    <a:ext uri="{A12FA001-AC4F-418D-AE19-62706E023703}">
                      <ahyp:hlinkClr val="tx"/>
                    </a:ext>
                  </a:extLst>
                </a:hlinkClick>
              </a:rPr>
              <a:t>https://www.openpr.com/news/1631327/movie-merchandise-market-analysis-strategic-assessment-and-trend-outlook-by-sony-pictures-paramount-pictures-warner-bros-huayi-brothers-enlight-media-lionsgate-films-nbc-universal-nickelodeon-toei-company-alpha-group-the-walt-disney-company-a.html</a:t>
            </a:r>
            <a:endParaRPr sz="1100">
              <a:solidFill>
                <a:srgbClr val="0097A7"/>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87900" y="304450"/>
            <a:ext cx="8368200" cy="6861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1200"/>
              </a:spcAft>
              <a:buNone/>
            </a:pPr>
            <a:r>
              <a:rPr lang="en" sz="2400"/>
              <a:t>Data</a:t>
            </a:r>
            <a:r>
              <a:rPr lang="en"/>
              <a:t> - </a:t>
            </a:r>
            <a:r>
              <a:rPr lang="en" sz="2200"/>
              <a:t>Rotten Tomatoes Movies Data Set</a:t>
            </a:r>
            <a:endParaRPr sz="2200"/>
          </a:p>
        </p:txBody>
      </p:sp>
      <p:sp>
        <p:nvSpPr>
          <p:cNvPr id="87" name="Google Shape;87;p16"/>
          <p:cNvSpPr txBox="1"/>
          <p:nvPr>
            <p:ph idx="1" type="body"/>
          </p:nvPr>
        </p:nvSpPr>
        <p:spPr>
          <a:xfrm>
            <a:off x="387900" y="1048850"/>
            <a:ext cx="35760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4007"/>
              <a:t>Rotten Tomatoes: </a:t>
            </a:r>
            <a:r>
              <a:rPr lang="en" sz="4007"/>
              <a:t>One of the largest movie rating sites</a:t>
            </a:r>
            <a:endParaRPr sz="4007"/>
          </a:p>
          <a:p>
            <a:pPr indent="0" lvl="0" marL="0" rtl="0" algn="l">
              <a:spcBef>
                <a:spcPts val="1200"/>
              </a:spcBef>
              <a:spcAft>
                <a:spcPts val="0"/>
              </a:spcAft>
              <a:buNone/>
            </a:pPr>
            <a:r>
              <a:rPr b="1" lang="en" sz="4007">
                <a:solidFill>
                  <a:schemeClr val="dk1"/>
                </a:solidFill>
              </a:rPr>
              <a:t>History</a:t>
            </a:r>
            <a:r>
              <a:rPr lang="en" sz="4007">
                <a:solidFill>
                  <a:schemeClr val="dk1"/>
                </a:solidFill>
              </a:rPr>
              <a:t>: Dataset scraped from Rotten Tomatoes website (up to 2020-10-31) and available on Kaggle</a:t>
            </a:r>
            <a:endParaRPr sz="4007">
              <a:solidFill>
                <a:schemeClr val="dk1"/>
              </a:solidFill>
            </a:endParaRPr>
          </a:p>
          <a:p>
            <a:pPr indent="0" lvl="0" marL="0" rtl="0" algn="l">
              <a:spcBef>
                <a:spcPts val="1200"/>
              </a:spcBef>
              <a:spcAft>
                <a:spcPts val="0"/>
              </a:spcAft>
              <a:buNone/>
            </a:pPr>
            <a:r>
              <a:rPr b="1" lang="en" sz="4007"/>
              <a:t>2 Datasets</a:t>
            </a:r>
            <a:r>
              <a:rPr lang="en" sz="4007"/>
              <a:t> (movies and critics) - using movies</a:t>
            </a:r>
            <a:endParaRPr sz="4007"/>
          </a:p>
          <a:p>
            <a:pPr indent="0" lvl="0" marL="0" rtl="0" algn="l">
              <a:spcBef>
                <a:spcPts val="1200"/>
              </a:spcBef>
              <a:spcAft>
                <a:spcPts val="0"/>
              </a:spcAft>
              <a:buNone/>
            </a:pPr>
            <a:r>
              <a:rPr b="1" lang="en" sz="4007">
                <a:solidFill>
                  <a:schemeClr val="dk1"/>
                </a:solidFill>
              </a:rPr>
              <a:t>Movies Dataset</a:t>
            </a:r>
            <a:r>
              <a:rPr lang="en" sz="4007">
                <a:solidFill>
                  <a:schemeClr val="dk1"/>
                </a:solidFill>
              </a:rPr>
              <a:t>: Movie level info (movie title, release date, description, genre, directors, actors, etc…) </a:t>
            </a:r>
            <a:endParaRPr sz="4007">
              <a:solidFill>
                <a:schemeClr val="dk1"/>
              </a:solidFill>
            </a:endParaRPr>
          </a:p>
          <a:p>
            <a:pPr indent="-292222" lvl="0" marL="457200" rtl="0" algn="l">
              <a:spcBef>
                <a:spcPts val="1200"/>
              </a:spcBef>
              <a:spcAft>
                <a:spcPts val="0"/>
              </a:spcAft>
              <a:buClr>
                <a:schemeClr val="dk1"/>
              </a:buClr>
              <a:buSzPct val="100000"/>
              <a:buChar char="-"/>
            </a:pPr>
            <a:r>
              <a:rPr lang="en" sz="4007">
                <a:solidFill>
                  <a:schemeClr val="dk1"/>
                </a:solidFill>
              </a:rPr>
              <a:t>Size = 17712 x 23</a:t>
            </a:r>
            <a:endParaRPr sz="4007">
              <a:solidFill>
                <a:schemeClr val="dk1"/>
              </a:solidFill>
            </a:endParaRPr>
          </a:p>
          <a:p>
            <a:pPr indent="0" lvl="0" marL="0" rtl="0" algn="l">
              <a:lnSpc>
                <a:spcPct val="100000"/>
              </a:lnSpc>
              <a:spcBef>
                <a:spcPts val="1200"/>
              </a:spcBef>
              <a:spcAft>
                <a:spcPts val="0"/>
              </a:spcAft>
              <a:buNone/>
            </a:pPr>
            <a:r>
              <a:rPr lang="en" sz="4007">
                <a:latin typeface="Arial"/>
                <a:ea typeface="Arial"/>
                <a:cs typeface="Arial"/>
                <a:sym typeface="Arial"/>
              </a:rPr>
              <a:t>Data Includes:</a:t>
            </a:r>
            <a:endParaRPr sz="4007">
              <a:latin typeface="Arial"/>
              <a:ea typeface="Arial"/>
              <a:cs typeface="Arial"/>
              <a:sym typeface="Arial"/>
            </a:endParaRPr>
          </a:p>
          <a:p>
            <a:pPr indent="-292222" lvl="0" marL="457200" rtl="0" algn="l">
              <a:spcBef>
                <a:spcPts val="0"/>
              </a:spcBef>
              <a:spcAft>
                <a:spcPts val="0"/>
              </a:spcAft>
              <a:buClr>
                <a:schemeClr val="dk1"/>
              </a:buClr>
              <a:buSzPct val="100000"/>
              <a:buFont typeface="Arial"/>
              <a:buChar char="●"/>
            </a:pPr>
            <a:r>
              <a:rPr b="1" lang="en" sz="4007"/>
              <a:t>Movie Fixed Effects:</a:t>
            </a:r>
            <a:r>
              <a:rPr lang="en" sz="4007"/>
              <a:t> runtime, content rating, release month (movie and streaming), production company, title, directors, actors, genres (ie. action &amp; adventure, comedy, drama, romance (21 total))</a:t>
            </a:r>
            <a:endParaRPr sz="4007"/>
          </a:p>
          <a:p>
            <a:pPr indent="0" lvl="0" marL="457200" rtl="0" algn="l">
              <a:spcBef>
                <a:spcPts val="0"/>
              </a:spcBef>
              <a:spcAft>
                <a:spcPts val="0"/>
              </a:spcAft>
              <a:buNone/>
            </a:pPr>
            <a:r>
              <a:t/>
            </a:r>
            <a:endParaRPr sz="4007"/>
          </a:p>
          <a:p>
            <a:pPr indent="-292222" lvl="0" marL="457200" rtl="0" algn="l">
              <a:spcBef>
                <a:spcPts val="0"/>
              </a:spcBef>
              <a:spcAft>
                <a:spcPts val="0"/>
              </a:spcAft>
              <a:buClr>
                <a:schemeClr val="dk1"/>
              </a:buClr>
              <a:buSzPct val="100000"/>
              <a:buFont typeface="Arial"/>
              <a:buChar char="●"/>
            </a:pPr>
            <a:r>
              <a:rPr b="1" lang="en" sz="4007"/>
              <a:t>Reviews</a:t>
            </a:r>
            <a:r>
              <a:rPr lang="en" sz="4007"/>
              <a:t>: critics consensus - summary of multiple reviews </a:t>
            </a:r>
            <a:endParaRPr sz="4007"/>
          </a:p>
          <a:p>
            <a:pPr indent="0" lvl="0" marL="457200" rtl="0" algn="l">
              <a:lnSpc>
                <a:spcPct val="100000"/>
              </a:lnSpc>
              <a:spcBef>
                <a:spcPts val="0"/>
              </a:spcBef>
              <a:spcAft>
                <a:spcPts val="0"/>
              </a:spcAft>
              <a:buNone/>
            </a:pPr>
            <a:r>
              <a:t/>
            </a:r>
            <a:endParaRPr sz="4007">
              <a:latin typeface="Arial"/>
              <a:ea typeface="Arial"/>
              <a:cs typeface="Arial"/>
              <a:sym typeface="Arial"/>
            </a:endParaRPr>
          </a:p>
          <a:p>
            <a:pPr indent="-292222" lvl="0" marL="457200" rtl="0" algn="l">
              <a:spcBef>
                <a:spcPts val="0"/>
              </a:spcBef>
              <a:spcAft>
                <a:spcPts val="0"/>
              </a:spcAft>
              <a:buClr>
                <a:schemeClr val="dk1"/>
              </a:buClr>
              <a:buSzPct val="100000"/>
              <a:buFont typeface="Arial"/>
              <a:buChar char="●"/>
            </a:pPr>
            <a:r>
              <a:rPr b="1" lang="en" sz="4007"/>
              <a:t>Target</a:t>
            </a:r>
            <a:r>
              <a:rPr lang="en" sz="4007"/>
              <a:t>: Tomatometer Rating - Unique Rotten Tomato movie rating (Fresh or Rotten) </a:t>
            </a:r>
            <a:endParaRPr sz="4007">
              <a:latin typeface="Arial"/>
              <a:ea typeface="Arial"/>
              <a:cs typeface="Arial"/>
              <a:sym typeface="Arial"/>
            </a:endParaRPr>
          </a:p>
          <a:p>
            <a:pPr indent="0" lvl="0" marL="0" rtl="0" algn="l">
              <a:spcBef>
                <a:spcPts val="1200"/>
              </a:spcBef>
              <a:spcAft>
                <a:spcPts val="1200"/>
              </a:spcAft>
              <a:buNone/>
            </a:pPr>
            <a:r>
              <a:t/>
            </a:r>
            <a:endParaRPr/>
          </a:p>
        </p:txBody>
      </p:sp>
      <p:sp>
        <p:nvSpPr>
          <p:cNvPr id="88" name="Google Shape;88;p16"/>
          <p:cNvSpPr txBox="1"/>
          <p:nvPr/>
        </p:nvSpPr>
        <p:spPr>
          <a:xfrm>
            <a:off x="78275" y="4793725"/>
            <a:ext cx="56457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900">
                <a:solidFill>
                  <a:schemeClr val="dk1"/>
                </a:solidFill>
              </a:rPr>
              <a:t>Link: </a:t>
            </a:r>
            <a:r>
              <a:rPr lang="en" sz="900" u="sng">
                <a:solidFill>
                  <a:schemeClr val="dk1"/>
                </a:solidFill>
                <a:hlinkClick r:id="rId3">
                  <a:extLst>
                    <a:ext uri="{A12FA001-AC4F-418D-AE19-62706E023703}">
                      <ahyp:hlinkClr val="tx"/>
                    </a:ext>
                  </a:extLst>
                </a:hlinkClick>
              </a:rPr>
              <a:t>https://www.kaggle.com/datasets/stefanoleone992/rotten-tomatoes-movies-and-critic-reviews-dataset</a:t>
            </a:r>
            <a:endParaRPr sz="1100"/>
          </a:p>
        </p:txBody>
      </p:sp>
      <p:pic>
        <p:nvPicPr>
          <p:cNvPr id="89" name="Google Shape;89;p16"/>
          <p:cNvPicPr preferRelativeResize="0"/>
          <p:nvPr/>
        </p:nvPicPr>
        <p:blipFill rotWithShape="1">
          <a:blip r:embed="rId4">
            <a:alphaModFix/>
          </a:blip>
          <a:srcRect b="1797" l="0" r="2343" t="0"/>
          <a:stretch/>
        </p:blipFill>
        <p:spPr>
          <a:xfrm>
            <a:off x="4353444" y="1048850"/>
            <a:ext cx="4574567" cy="1715530"/>
          </a:xfrm>
          <a:prstGeom prst="rect">
            <a:avLst/>
          </a:prstGeom>
          <a:noFill/>
          <a:ln>
            <a:noFill/>
          </a:ln>
        </p:spPr>
      </p:pic>
      <p:pic>
        <p:nvPicPr>
          <p:cNvPr descr="Top Gun: Maverick - Rotten Tomatoes" id="90" name="Google Shape;90;p16"/>
          <p:cNvPicPr preferRelativeResize="0"/>
          <p:nvPr/>
        </p:nvPicPr>
        <p:blipFill>
          <a:blip r:embed="rId5">
            <a:alphaModFix/>
          </a:blip>
          <a:stretch>
            <a:fillRect/>
          </a:stretch>
        </p:blipFill>
        <p:spPr>
          <a:xfrm>
            <a:off x="4116350" y="1048861"/>
            <a:ext cx="1230610" cy="1715529"/>
          </a:xfrm>
          <a:prstGeom prst="rect">
            <a:avLst/>
          </a:prstGeom>
          <a:noFill/>
          <a:ln>
            <a:noFill/>
          </a:ln>
        </p:spPr>
      </p:pic>
      <p:pic>
        <p:nvPicPr>
          <p:cNvPr id="91" name="Google Shape;91;p16"/>
          <p:cNvPicPr preferRelativeResize="0"/>
          <p:nvPr/>
        </p:nvPicPr>
        <p:blipFill>
          <a:blip r:embed="rId6">
            <a:alphaModFix/>
          </a:blip>
          <a:stretch>
            <a:fillRect/>
          </a:stretch>
        </p:blipFill>
        <p:spPr>
          <a:xfrm>
            <a:off x="4116350" y="2889925"/>
            <a:ext cx="4811651" cy="1903800"/>
          </a:xfrm>
          <a:prstGeom prst="rect">
            <a:avLst/>
          </a:prstGeom>
          <a:noFill/>
          <a:ln>
            <a:noFill/>
          </a:ln>
        </p:spPr>
      </p:pic>
      <p:pic>
        <p:nvPicPr>
          <p:cNvPr descr="Jack and Jill (2011) - IMDb" id="92" name="Google Shape;92;p16"/>
          <p:cNvPicPr preferRelativeResize="0"/>
          <p:nvPr/>
        </p:nvPicPr>
        <p:blipFill>
          <a:blip r:embed="rId7">
            <a:alphaModFix/>
          </a:blip>
          <a:stretch>
            <a:fillRect/>
          </a:stretch>
        </p:blipFill>
        <p:spPr>
          <a:xfrm>
            <a:off x="4090013" y="2889925"/>
            <a:ext cx="1283277" cy="1903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6" name="Shape 96"/>
        <p:cNvGrpSpPr/>
        <p:nvPr/>
      </p:nvGrpSpPr>
      <p:grpSpPr>
        <a:xfrm>
          <a:off x="0" y="0"/>
          <a:ext cx="0" cy="0"/>
          <a:chOff x="0" y="0"/>
          <a:chExt cx="0" cy="0"/>
        </a:xfrm>
      </p:grpSpPr>
      <p:sp>
        <p:nvSpPr>
          <p:cNvPr id="97" name="Google Shape;97;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EDA and Feature Generation</a:t>
            </a:r>
            <a:endParaRPr/>
          </a:p>
        </p:txBody>
      </p:sp>
      <p:sp>
        <p:nvSpPr>
          <p:cNvPr id="98" name="Google Shape;98;p17"/>
          <p:cNvSpPr txBox="1"/>
          <p:nvPr>
            <p:ph idx="1" type="body"/>
          </p:nvPr>
        </p:nvSpPr>
        <p:spPr>
          <a:xfrm>
            <a:off x="387900" y="1339075"/>
            <a:ext cx="8240400" cy="19476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t>Data Cleaning: </a:t>
            </a:r>
            <a:endParaRPr b="1"/>
          </a:p>
          <a:p>
            <a:pPr indent="-317182" lvl="0" marL="457200" rtl="0" algn="l">
              <a:spcBef>
                <a:spcPts val="0"/>
              </a:spcBef>
              <a:spcAft>
                <a:spcPts val="0"/>
              </a:spcAft>
              <a:buSzPct val="100000"/>
              <a:buChar char="-"/>
            </a:pPr>
            <a:r>
              <a:rPr lang="en"/>
              <a:t>Tomatometer Status (Fresh - 1/Rotten - 0)</a:t>
            </a:r>
            <a:endParaRPr/>
          </a:p>
          <a:p>
            <a:pPr indent="-317182" lvl="0" marL="457200" rtl="0" algn="l">
              <a:spcBef>
                <a:spcPts val="0"/>
              </a:spcBef>
              <a:spcAft>
                <a:spcPts val="0"/>
              </a:spcAft>
              <a:buSzPct val="100000"/>
              <a:buChar char="-"/>
            </a:pPr>
            <a:r>
              <a:rPr lang="en"/>
              <a:t>Only use movies after Rotten Tomatoes creation (1998)</a:t>
            </a:r>
            <a:endParaRPr/>
          </a:p>
          <a:p>
            <a:pPr indent="-317182" lvl="0" marL="457200" rtl="0" algn="l">
              <a:spcBef>
                <a:spcPts val="0"/>
              </a:spcBef>
              <a:spcAft>
                <a:spcPts val="0"/>
              </a:spcAft>
              <a:buSzPct val="100000"/>
              <a:buChar char="-"/>
            </a:pPr>
            <a:r>
              <a:rPr lang="en"/>
              <a:t>Rows with missing val</a:t>
            </a:r>
            <a:r>
              <a:rPr lang="en"/>
              <a:t>ues were removed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Final Featureset: </a:t>
            </a:r>
            <a:endParaRPr b="1"/>
          </a:p>
          <a:p>
            <a:pPr indent="-317182" lvl="0" marL="457200" rtl="0" algn="l">
              <a:spcBef>
                <a:spcPts val="0"/>
              </a:spcBef>
              <a:spcAft>
                <a:spcPts val="0"/>
              </a:spcAft>
              <a:buSzPct val="100000"/>
              <a:buChar char="-"/>
            </a:pPr>
            <a:r>
              <a:rPr lang="en"/>
              <a:t>33 features</a:t>
            </a:r>
            <a:endParaRPr/>
          </a:p>
          <a:p>
            <a:pPr indent="-317182" lvl="0" marL="457200" rtl="0" algn="l">
              <a:spcBef>
                <a:spcPts val="0"/>
              </a:spcBef>
              <a:spcAft>
                <a:spcPts val="0"/>
              </a:spcAft>
              <a:buSzPct val="100000"/>
              <a:buChar char="-"/>
            </a:pPr>
            <a:r>
              <a:rPr lang="en"/>
              <a:t>N = 6510 - (1 =54% | 0 =46%)</a:t>
            </a:r>
            <a:endParaRPr/>
          </a:p>
          <a:p>
            <a:pPr indent="0" lvl="0" marL="0" rtl="0" algn="l">
              <a:spcBef>
                <a:spcPts val="0"/>
              </a:spcBef>
              <a:spcAft>
                <a:spcPts val="1200"/>
              </a:spcAft>
              <a:buNone/>
            </a:pPr>
            <a:r>
              <a:t/>
            </a:r>
            <a:endParaRPr sz="1254"/>
          </a:p>
        </p:txBody>
      </p:sp>
      <p:pic>
        <p:nvPicPr>
          <p:cNvPr id="99" name="Google Shape;99;p17"/>
          <p:cNvPicPr preferRelativeResize="0"/>
          <p:nvPr/>
        </p:nvPicPr>
        <p:blipFill>
          <a:blip r:embed="rId3">
            <a:alphaModFix/>
          </a:blip>
          <a:stretch>
            <a:fillRect/>
          </a:stretch>
        </p:blipFill>
        <p:spPr>
          <a:xfrm>
            <a:off x="958276" y="3195849"/>
            <a:ext cx="7345874" cy="1947650"/>
          </a:xfrm>
          <a:prstGeom prst="rect">
            <a:avLst/>
          </a:prstGeom>
          <a:noFill/>
          <a:ln>
            <a:noFill/>
          </a:ln>
        </p:spPr>
      </p:pic>
      <p:sp>
        <p:nvSpPr>
          <p:cNvPr id="100" name="Google Shape;100;p17"/>
          <p:cNvSpPr txBox="1"/>
          <p:nvPr>
            <p:ph idx="1" type="body"/>
          </p:nvPr>
        </p:nvSpPr>
        <p:spPr>
          <a:xfrm>
            <a:off x="5308200" y="1144125"/>
            <a:ext cx="3320100" cy="191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440"/>
              <a:buNone/>
            </a:pPr>
            <a:r>
              <a:rPr b="1" lang="en" sz="1300"/>
              <a:t>Derived Movie Features</a:t>
            </a:r>
            <a:r>
              <a:rPr lang="en" sz="1300"/>
              <a:t>: </a:t>
            </a:r>
            <a:endParaRPr sz="1300"/>
          </a:p>
          <a:p>
            <a:pPr indent="-274320" lvl="0" marL="457200" rtl="0" algn="l">
              <a:spcBef>
                <a:spcPts val="0"/>
              </a:spcBef>
              <a:spcAft>
                <a:spcPts val="0"/>
              </a:spcAft>
              <a:buSzPts val="720"/>
              <a:buChar char="-"/>
            </a:pPr>
            <a:r>
              <a:rPr lang="en" sz="720"/>
              <a:t>Production Company sum (frequency)</a:t>
            </a:r>
            <a:endParaRPr sz="720"/>
          </a:p>
          <a:p>
            <a:pPr indent="-274320" lvl="0" marL="457200" rtl="0" algn="l">
              <a:spcBef>
                <a:spcPts val="0"/>
              </a:spcBef>
              <a:spcAft>
                <a:spcPts val="0"/>
              </a:spcAft>
              <a:buSzPts val="720"/>
              <a:buChar char="-"/>
            </a:pPr>
            <a:r>
              <a:rPr lang="en" sz="720"/>
              <a:t>Genres sum (frequency)</a:t>
            </a:r>
            <a:endParaRPr sz="720"/>
          </a:p>
          <a:p>
            <a:pPr indent="-274320" lvl="0" marL="457200" rtl="0" algn="l">
              <a:spcBef>
                <a:spcPts val="0"/>
              </a:spcBef>
              <a:spcAft>
                <a:spcPts val="0"/>
              </a:spcAft>
              <a:buSzPts val="720"/>
              <a:buChar char="-"/>
            </a:pPr>
            <a:r>
              <a:rPr lang="en" sz="720"/>
              <a:t>Delta Runtime (difference from average)</a:t>
            </a:r>
            <a:endParaRPr sz="720"/>
          </a:p>
          <a:p>
            <a:pPr indent="-274320" lvl="0" marL="457200" rtl="0" algn="l">
              <a:spcBef>
                <a:spcPts val="0"/>
              </a:spcBef>
              <a:spcAft>
                <a:spcPts val="0"/>
              </a:spcAft>
              <a:buSzPts val="720"/>
              <a:buChar char="-"/>
            </a:pPr>
            <a:r>
              <a:rPr lang="en" sz="720"/>
              <a:t>Title length (n characters)</a:t>
            </a:r>
            <a:endParaRPr sz="720"/>
          </a:p>
          <a:p>
            <a:pPr indent="-274320" lvl="0" marL="457200" rtl="0" algn="l">
              <a:spcBef>
                <a:spcPts val="0"/>
              </a:spcBef>
              <a:spcAft>
                <a:spcPts val="0"/>
              </a:spcAft>
              <a:buSzPts val="720"/>
              <a:buChar char="-"/>
            </a:pPr>
            <a:r>
              <a:rPr lang="en" sz="720"/>
              <a:t>Release date (month #) - movie and streaming release</a:t>
            </a:r>
            <a:endParaRPr sz="720"/>
          </a:p>
          <a:p>
            <a:pPr indent="-274320" lvl="0" marL="457200" rtl="0" algn="l">
              <a:spcBef>
                <a:spcPts val="0"/>
              </a:spcBef>
              <a:spcAft>
                <a:spcPts val="0"/>
              </a:spcAft>
              <a:buSzPts val="720"/>
              <a:buChar char="-"/>
            </a:pPr>
            <a:r>
              <a:rPr lang="en" sz="720"/>
              <a:t>Content Rating (label encoder)</a:t>
            </a:r>
            <a:endParaRPr sz="720"/>
          </a:p>
          <a:p>
            <a:pPr indent="-274320" lvl="0" marL="457200" rtl="0" algn="l">
              <a:spcBef>
                <a:spcPts val="0"/>
              </a:spcBef>
              <a:spcAft>
                <a:spcPts val="0"/>
              </a:spcAft>
              <a:buSzPts val="720"/>
              <a:buChar char="-"/>
            </a:pPr>
            <a:r>
              <a:rPr lang="en" sz="720"/>
              <a:t>Critic Consensus length (n characters)</a:t>
            </a:r>
            <a:endParaRPr sz="720"/>
          </a:p>
          <a:p>
            <a:pPr indent="-274320" lvl="0" marL="457200" rtl="0" algn="l">
              <a:spcBef>
                <a:spcPts val="0"/>
              </a:spcBef>
              <a:spcAft>
                <a:spcPts val="0"/>
              </a:spcAft>
              <a:buSzPts val="720"/>
              <a:buChar char="-"/>
            </a:pPr>
            <a:r>
              <a:rPr lang="en" sz="720"/>
              <a:t>Director count and sum (frequency*)</a:t>
            </a:r>
            <a:endParaRPr sz="720"/>
          </a:p>
          <a:p>
            <a:pPr indent="-274320" lvl="0" marL="457200" rtl="0" algn="l">
              <a:spcBef>
                <a:spcPts val="0"/>
              </a:spcBef>
              <a:spcAft>
                <a:spcPts val="0"/>
              </a:spcAft>
              <a:buSzPts val="720"/>
              <a:buChar char="-"/>
            </a:pPr>
            <a:r>
              <a:rPr lang="en" sz="720"/>
              <a:t>Actor count and sum (frequency*)</a:t>
            </a:r>
            <a:endParaRPr sz="720"/>
          </a:p>
          <a:p>
            <a:pPr indent="-274320" lvl="0" marL="457200" rtl="0" algn="l">
              <a:spcBef>
                <a:spcPts val="0"/>
              </a:spcBef>
              <a:spcAft>
                <a:spcPts val="0"/>
              </a:spcAft>
              <a:buSzPts val="720"/>
              <a:buChar char="-"/>
            </a:pPr>
            <a:r>
              <a:rPr lang="en" sz="720"/>
              <a:t>Genres (one hot encoding)</a:t>
            </a:r>
            <a:endParaRPr sz="720"/>
          </a:p>
          <a:p>
            <a:pPr indent="-274320" lvl="0" marL="457200" rtl="0" algn="l">
              <a:spcBef>
                <a:spcPts val="0"/>
              </a:spcBef>
              <a:spcAft>
                <a:spcPts val="0"/>
              </a:spcAft>
              <a:buSzPts val="720"/>
              <a:buChar char="-"/>
            </a:pPr>
            <a:r>
              <a:rPr lang="en" sz="720"/>
              <a:t>Critic Consensus (Text Embedding**)</a:t>
            </a:r>
            <a:endParaRPr sz="720"/>
          </a:p>
          <a:p>
            <a:pPr indent="0" lvl="0" marL="457200" rtl="0" algn="l">
              <a:spcBef>
                <a:spcPts val="0"/>
              </a:spcBef>
              <a:spcAft>
                <a:spcPts val="0"/>
              </a:spcAft>
              <a:buNone/>
            </a:pPr>
            <a:r>
              <a:t/>
            </a:r>
            <a:endParaRPr sz="720"/>
          </a:p>
          <a:p>
            <a:pPr indent="0" lvl="0" marL="0" rtl="0" algn="l">
              <a:spcBef>
                <a:spcPts val="0"/>
              </a:spcBef>
              <a:spcAft>
                <a:spcPts val="1200"/>
              </a:spcAft>
              <a:buSzPts val="440"/>
              <a:buNone/>
            </a:pPr>
            <a:r>
              <a:rPr lang="en" sz="601"/>
              <a:t>* Actors and Directors in &lt;2 movies were treated as 0s for sum feature, ** For BERT and LSTM models</a:t>
            </a:r>
            <a:endParaRPr sz="60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EDA and Feature Generation</a:t>
            </a:r>
            <a:endParaRPr/>
          </a:p>
        </p:txBody>
      </p:sp>
      <p:sp>
        <p:nvSpPr>
          <p:cNvPr id="106" name="Google Shape;106;p18"/>
          <p:cNvSpPr txBox="1"/>
          <p:nvPr>
            <p:ph idx="1" type="body"/>
          </p:nvPr>
        </p:nvSpPr>
        <p:spPr>
          <a:xfrm>
            <a:off x="387900" y="1339075"/>
            <a:ext cx="8240400" cy="19476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t>Data Cleaning: </a:t>
            </a:r>
            <a:endParaRPr b="1"/>
          </a:p>
          <a:p>
            <a:pPr indent="-317182" lvl="0" marL="457200" rtl="0" algn="l">
              <a:spcBef>
                <a:spcPts val="0"/>
              </a:spcBef>
              <a:spcAft>
                <a:spcPts val="0"/>
              </a:spcAft>
              <a:buSzPct val="100000"/>
              <a:buChar char="●"/>
            </a:pPr>
            <a:r>
              <a:rPr lang="en"/>
              <a:t>Tomatometer Status (Fresh - 1/Rotten - 0)</a:t>
            </a:r>
            <a:endParaRPr/>
          </a:p>
          <a:p>
            <a:pPr indent="-317182" lvl="0" marL="457200" rtl="0" algn="l">
              <a:spcBef>
                <a:spcPts val="0"/>
              </a:spcBef>
              <a:spcAft>
                <a:spcPts val="0"/>
              </a:spcAft>
              <a:buSzPct val="100000"/>
              <a:buChar char="●"/>
            </a:pPr>
            <a:r>
              <a:rPr lang="en"/>
              <a:t>Only use movies after Rotten Tomatoes creation (1998)</a:t>
            </a:r>
            <a:endParaRPr/>
          </a:p>
          <a:p>
            <a:pPr indent="-317182" lvl="0" marL="457200" rtl="0" algn="l">
              <a:spcBef>
                <a:spcPts val="0"/>
              </a:spcBef>
              <a:spcAft>
                <a:spcPts val="0"/>
              </a:spcAft>
              <a:buSzPct val="100000"/>
              <a:buChar char="●"/>
            </a:pPr>
            <a:r>
              <a:rPr lang="en"/>
              <a:t>Rows with missing values were removed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Final Featureset: </a:t>
            </a:r>
            <a:endParaRPr b="1"/>
          </a:p>
          <a:p>
            <a:pPr indent="-317182" lvl="0" marL="457200" rtl="0" algn="l">
              <a:spcBef>
                <a:spcPts val="0"/>
              </a:spcBef>
              <a:spcAft>
                <a:spcPts val="0"/>
              </a:spcAft>
              <a:buSzPct val="100000"/>
              <a:buChar char="●"/>
            </a:pPr>
            <a:r>
              <a:rPr lang="en"/>
              <a:t>6510 movies x </a:t>
            </a:r>
            <a:r>
              <a:rPr lang="en"/>
              <a:t>33 features</a:t>
            </a:r>
            <a:endParaRPr/>
          </a:p>
          <a:p>
            <a:pPr indent="-317182" lvl="0" marL="457200" rtl="0" algn="l">
              <a:spcBef>
                <a:spcPts val="0"/>
              </a:spcBef>
              <a:spcAft>
                <a:spcPts val="0"/>
              </a:spcAft>
              <a:buSzPct val="100000"/>
              <a:buChar char="●"/>
            </a:pPr>
            <a:r>
              <a:rPr lang="en"/>
              <a:t>(1 =54% | 0 =46%)</a:t>
            </a:r>
            <a:endParaRPr/>
          </a:p>
          <a:p>
            <a:pPr indent="0" lvl="0" marL="0" rtl="0" algn="l">
              <a:spcBef>
                <a:spcPts val="0"/>
              </a:spcBef>
              <a:spcAft>
                <a:spcPts val="1200"/>
              </a:spcAft>
              <a:buNone/>
            </a:pPr>
            <a:r>
              <a:t/>
            </a:r>
            <a:endParaRPr sz="1254"/>
          </a:p>
        </p:txBody>
      </p:sp>
      <p:sp>
        <p:nvSpPr>
          <p:cNvPr id="107" name="Google Shape;107;p18"/>
          <p:cNvSpPr txBox="1"/>
          <p:nvPr>
            <p:ph idx="1" type="body"/>
          </p:nvPr>
        </p:nvSpPr>
        <p:spPr>
          <a:xfrm>
            <a:off x="5381400" y="1339075"/>
            <a:ext cx="3320100" cy="33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440"/>
              <a:buNone/>
            </a:pPr>
            <a:r>
              <a:rPr b="1" lang="en" sz="1300"/>
              <a:t>Derived Movie Features</a:t>
            </a:r>
            <a:r>
              <a:rPr lang="en" sz="1300"/>
              <a:t>: </a:t>
            </a:r>
            <a:endParaRPr sz="1300"/>
          </a:p>
          <a:p>
            <a:pPr indent="-304800" lvl="0" marL="457200" rtl="0" algn="l">
              <a:spcBef>
                <a:spcPts val="0"/>
              </a:spcBef>
              <a:spcAft>
                <a:spcPts val="0"/>
              </a:spcAft>
              <a:buSzPts val="1200"/>
              <a:buChar char="●"/>
            </a:pPr>
            <a:r>
              <a:rPr lang="en" sz="1200"/>
              <a:t>Production Company sum (frequency)</a:t>
            </a:r>
            <a:endParaRPr sz="1200"/>
          </a:p>
          <a:p>
            <a:pPr indent="-304800" lvl="0" marL="457200" rtl="0" algn="l">
              <a:spcBef>
                <a:spcPts val="0"/>
              </a:spcBef>
              <a:spcAft>
                <a:spcPts val="0"/>
              </a:spcAft>
              <a:buSzPts val="1200"/>
              <a:buChar char="●"/>
            </a:pPr>
            <a:r>
              <a:rPr lang="en" sz="1200"/>
              <a:t>Delta Runtime (difference from average)</a:t>
            </a:r>
            <a:endParaRPr sz="1200"/>
          </a:p>
          <a:p>
            <a:pPr indent="-304800" lvl="0" marL="457200" rtl="0" algn="l">
              <a:spcBef>
                <a:spcPts val="0"/>
              </a:spcBef>
              <a:spcAft>
                <a:spcPts val="0"/>
              </a:spcAft>
              <a:buSzPts val="1200"/>
              <a:buChar char="●"/>
            </a:pPr>
            <a:r>
              <a:rPr lang="en" sz="1200"/>
              <a:t>Title length (n characters)</a:t>
            </a:r>
            <a:endParaRPr sz="1200"/>
          </a:p>
          <a:p>
            <a:pPr indent="-304800" lvl="0" marL="457200" rtl="0" algn="l">
              <a:spcBef>
                <a:spcPts val="0"/>
              </a:spcBef>
              <a:spcAft>
                <a:spcPts val="0"/>
              </a:spcAft>
              <a:buSzPts val="1200"/>
              <a:buChar char="●"/>
            </a:pPr>
            <a:r>
              <a:rPr lang="en" sz="1200"/>
              <a:t>Release date (month #) - movie and streaming release</a:t>
            </a:r>
            <a:endParaRPr sz="1200"/>
          </a:p>
          <a:p>
            <a:pPr indent="-304800" lvl="0" marL="457200" rtl="0" algn="l">
              <a:spcBef>
                <a:spcPts val="0"/>
              </a:spcBef>
              <a:spcAft>
                <a:spcPts val="0"/>
              </a:spcAft>
              <a:buSzPts val="1200"/>
              <a:buChar char="●"/>
            </a:pPr>
            <a:r>
              <a:rPr lang="en" sz="1200"/>
              <a:t>Content Rating (label encoder)</a:t>
            </a:r>
            <a:endParaRPr sz="1200"/>
          </a:p>
          <a:p>
            <a:pPr indent="-304800" lvl="0" marL="457200" rtl="0" algn="l">
              <a:spcBef>
                <a:spcPts val="0"/>
              </a:spcBef>
              <a:spcAft>
                <a:spcPts val="0"/>
              </a:spcAft>
              <a:buSzPts val="1200"/>
              <a:buChar char="●"/>
            </a:pPr>
            <a:r>
              <a:rPr lang="en" sz="1200"/>
              <a:t>Critic Consensus length (n characters)</a:t>
            </a:r>
            <a:endParaRPr sz="1200"/>
          </a:p>
          <a:p>
            <a:pPr indent="-304800" lvl="0" marL="457200" rtl="0" algn="l">
              <a:spcBef>
                <a:spcPts val="0"/>
              </a:spcBef>
              <a:spcAft>
                <a:spcPts val="0"/>
              </a:spcAft>
              <a:buSzPts val="1200"/>
              <a:buChar char="●"/>
            </a:pPr>
            <a:r>
              <a:rPr lang="en" sz="1200"/>
              <a:t>Director count and sum (frequency*)</a:t>
            </a:r>
            <a:endParaRPr sz="1200"/>
          </a:p>
          <a:p>
            <a:pPr indent="-304800" lvl="0" marL="457200" rtl="0" algn="l">
              <a:spcBef>
                <a:spcPts val="0"/>
              </a:spcBef>
              <a:spcAft>
                <a:spcPts val="0"/>
              </a:spcAft>
              <a:buSzPts val="1200"/>
              <a:buChar char="●"/>
            </a:pPr>
            <a:r>
              <a:rPr lang="en" sz="1200"/>
              <a:t>Actor count and sum (frequency*)</a:t>
            </a:r>
            <a:endParaRPr sz="1200"/>
          </a:p>
          <a:p>
            <a:pPr indent="-304800" lvl="0" marL="457200" rtl="0" algn="l">
              <a:spcBef>
                <a:spcPts val="0"/>
              </a:spcBef>
              <a:spcAft>
                <a:spcPts val="0"/>
              </a:spcAft>
              <a:buSzPts val="1200"/>
              <a:buChar char="●"/>
            </a:pPr>
            <a:r>
              <a:rPr lang="en" sz="1200"/>
              <a:t>Genres (one hot encoding)</a:t>
            </a:r>
            <a:endParaRPr sz="1200"/>
          </a:p>
          <a:p>
            <a:pPr indent="-304800" lvl="0" marL="457200" rtl="0" algn="l">
              <a:spcBef>
                <a:spcPts val="0"/>
              </a:spcBef>
              <a:spcAft>
                <a:spcPts val="0"/>
              </a:spcAft>
              <a:buSzPts val="1200"/>
              <a:buChar char="●"/>
            </a:pPr>
            <a:r>
              <a:rPr lang="en" sz="1200"/>
              <a:t>Critic Consensus (Text Embedding**)</a:t>
            </a:r>
            <a:endParaRPr sz="1200"/>
          </a:p>
          <a:p>
            <a:pPr indent="0" lvl="0" marL="457200" rtl="0" algn="l">
              <a:spcBef>
                <a:spcPts val="0"/>
              </a:spcBef>
              <a:spcAft>
                <a:spcPts val="0"/>
              </a:spcAft>
              <a:buNone/>
            </a:pPr>
            <a:r>
              <a:t/>
            </a:r>
            <a:endParaRPr sz="1200"/>
          </a:p>
          <a:p>
            <a:pPr indent="0" lvl="0" marL="0" rtl="0" algn="l">
              <a:spcBef>
                <a:spcPts val="0"/>
              </a:spcBef>
              <a:spcAft>
                <a:spcPts val="1200"/>
              </a:spcAft>
              <a:buSzPts val="440"/>
              <a:buNone/>
            </a:pPr>
            <a:r>
              <a:rPr lang="en" sz="800"/>
              <a:t>* Actors and Directors in &lt;2 movies were treated as 0s for sum feature, ** For BERT and LSTM models</a:t>
            </a:r>
            <a:endParaRPr sz="800"/>
          </a:p>
        </p:txBody>
      </p:sp>
      <p:pic>
        <p:nvPicPr>
          <p:cNvPr id="108" name="Google Shape;108;p18"/>
          <p:cNvPicPr preferRelativeResize="0"/>
          <p:nvPr/>
        </p:nvPicPr>
        <p:blipFill>
          <a:blip r:embed="rId3">
            <a:alphaModFix/>
          </a:blip>
          <a:stretch>
            <a:fillRect/>
          </a:stretch>
        </p:blipFill>
        <p:spPr>
          <a:xfrm>
            <a:off x="387900" y="3128575"/>
            <a:ext cx="4347963" cy="1947601"/>
          </a:xfrm>
          <a:prstGeom prst="rect">
            <a:avLst/>
          </a:prstGeom>
          <a:noFill/>
          <a:ln>
            <a:noFill/>
          </a:ln>
        </p:spPr>
      </p:pic>
      <p:sp>
        <p:nvSpPr>
          <p:cNvPr id="109" name="Google Shape;109;p18"/>
          <p:cNvSpPr/>
          <p:nvPr/>
        </p:nvSpPr>
        <p:spPr>
          <a:xfrm>
            <a:off x="2153575" y="3585825"/>
            <a:ext cx="2540400" cy="1464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2153575" y="4031375"/>
            <a:ext cx="2540400" cy="1464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2153575" y="4610325"/>
            <a:ext cx="2540400" cy="2943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116825" y="1124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EDA/Relevant Statistics</a:t>
            </a:r>
            <a:endParaRPr/>
          </a:p>
        </p:txBody>
      </p:sp>
      <p:pic>
        <p:nvPicPr>
          <p:cNvPr id="117" name="Google Shape;117;p19"/>
          <p:cNvPicPr preferRelativeResize="0"/>
          <p:nvPr/>
        </p:nvPicPr>
        <p:blipFill>
          <a:blip r:embed="rId3">
            <a:alphaModFix/>
          </a:blip>
          <a:stretch>
            <a:fillRect/>
          </a:stretch>
        </p:blipFill>
        <p:spPr>
          <a:xfrm>
            <a:off x="221375" y="2624075"/>
            <a:ext cx="2371300" cy="2310351"/>
          </a:xfrm>
          <a:prstGeom prst="rect">
            <a:avLst/>
          </a:prstGeom>
          <a:noFill/>
          <a:ln>
            <a:noFill/>
          </a:ln>
        </p:spPr>
      </p:pic>
      <p:pic>
        <p:nvPicPr>
          <p:cNvPr id="118" name="Google Shape;118;p19"/>
          <p:cNvPicPr preferRelativeResize="0"/>
          <p:nvPr/>
        </p:nvPicPr>
        <p:blipFill>
          <a:blip r:embed="rId4">
            <a:alphaModFix/>
          </a:blip>
          <a:stretch>
            <a:fillRect/>
          </a:stretch>
        </p:blipFill>
        <p:spPr>
          <a:xfrm>
            <a:off x="269225" y="887525"/>
            <a:ext cx="3871501" cy="1581249"/>
          </a:xfrm>
          <a:prstGeom prst="rect">
            <a:avLst/>
          </a:prstGeom>
          <a:noFill/>
          <a:ln>
            <a:noFill/>
          </a:ln>
        </p:spPr>
      </p:pic>
      <p:pic>
        <p:nvPicPr>
          <p:cNvPr id="119" name="Google Shape;119;p19"/>
          <p:cNvPicPr preferRelativeResize="0"/>
          <p:nvPr/>
        </p:nvPicPr>
        <p:blipFill>
          <a:blip r:embed="rId5">
            <a:alphaModFix/>
          </a:blip>
          <a:stretch>
            <a:fillRect/>
          </a:stretch>
        </p:blipFill>
        <p:spPr>
          <a:xfrm>
            <a:off x="2758475" y="3207325"/>
            <a:ext cx="2838950" cy="1143850"/>
          </a:xfrm>
          <a:prstGeom prst="rect">
            <a:avLst/>
          </a:prstGeom>
          <a:noFill/>
          <a:ln>
            <a:noFill/>
          </a:ln>
        </p:spPr>
      </p:pic>
      <p:pic>
        <p:nvPicPr>
          <p:cNvPr id="120" name="Google Shape;120;p19"/>
          <p:cNvPicPr preferRelativeResize="0"/>
          <p:nvPr/>
        </p:nvPicPr>
        <p:blipFill>
          <a:blip r:embed="rId6">
            <a:alphaModFix/>
          </a:blip>
          <a:stretch>
            <a:fillRect/>
          </a:stretch>
        </p:blipFill>
        <p:spPr>
          <a:xfrm>
            <a:off x="5017025" y="887528"/>
            <a:ext cx="3871508" cy="1581250"/>
          </a:xfrm>
          <a:prstGeom prst="rect">
            <a:avLst/>
          </a:prstGeom>
          <a:noFill/>
          <a:ln>
            <a:noFill/>
          </a:ln>
        </p:spPr>
      </p:pic>
      <p:pic>
        <p:nvPicPr>
          <p:cNvPr id="121" name="Google Shape;121;p19"/>
          <p:cNvPicPr preferRelativeResize="0"/>
          <p:nvPr/>
        </p:nvPicPr>
        <p:blipFill>
          <a:blip r:embed="rId7">
            <a:alphaModFix/>
          </a:blip>
          <a:stretch>
            <a:fillRect/>
          </a:stretch>
        </p:blipFill>
        <p:spPr>
          <a:xfrm>
            <a:off x="5763225" y="2773312"/>
            <a:ext cx="3125299" cy="21611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Approach</a:t>
            </a:r>
            <a:endParaRPr/>
          </a:p>
        </p:txBody>
      </p:sp>
      <p:sp>
        <p:nvSpPr>
          <p:cNvPr id="127" name="Google Shape;127;p20"/>
          <p:cNvSpPr txBox="1"/>
          <p:nvPr>
            <p:ph idx="1" type="body"/>
          </p:nvPr>
        </p:nvSpPr>
        <p:spPr>
          <a:xfrm>
            <a:off x="387900" y="1581750"/>
            <a:ext cx="4400400" cy="34434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b="1" lang="en" sz="1750"/>
              <a:t>Data preprocessing</a:t>
            </a:r>
            <a:endParaRPr b="1" sz="1750"/>
          </a:p>
          <a:p>
            <a:pPr indent="-281384" lvl="0" marL="457200" rtl="0" algn="l">
              <a:spcBef>
                <a:spcPts val="1200"/>
              </a:spcBef>
              <a:spcAft>
                <a:spcPts val="0"/>
              </a:spcAft>
              <a:buSzPct val="100000"/>
              <a:buChar char="●"/>
            </a:pPr>
            <a:r>
              <a:rPr lang="en" sz="1750"/>
              <a:t>Train, val, test split: [60, 20, 20]</a:t>
            </a:r>
            <a:endParaRPr sz="1750"/>
          </a:p>
          <a:p>
            <a:pPr indent="-281384" lvl="0" marL="457200" rtl="0" algn="l">
              <a:spcBef>
                <a:spcPts val="0"/>
              </a:spcBef>
              <a:spcAft>
                <a:spcPts val="0"/>
              </a:spcAft>
              <a:buSzPct val="100000"/>
              <a:buChar char="●"/>
            </a:pPr>
            <a:r>
              <a:rPr lang="en" sz="1750"/>
              <a:t>SKLearn - Standard Scaler</a:t>
            </a:r>
            <a:endParaRPr sz="1750"/>
          </a:p>
          <a:p>
            <a:pPr indent="-281384" lvl="0" marL="457200" rtl="0" algn="l">
              <a:spcBef>
                <a:spcPts val="0"/>
              </a:spcBef>
              <a:spcAft>
                <a:spcPts val="0"/>
              </a:spcAft>
              <a:buSzPct val="100000"/>
              <a:buChar char="●"/>
            </a:pPr>
            <a:r>
              <a:rPr lang="en" sz="1750"/>
              <a:t>Test embedding for critic consensus</a:t>
            </a:r>
            <a:endParaRPr sz="1750"/>
          </a:p>
          <a:p>
            <a:pPr indent="0" lvl="0" marL="0" rtl="0" algn="l">
              <a:spcBef>
                <a:spcPts val="1200"/>
              </a:spcBef>
              <a:spcAft>
                <a:spcPts val="0"/>
              </a:spcAft>
              <a:buNone/>
            </a:pPr>
            <a:r>
              <a:rPr b="1" lang="en" sz="1750"/>
              <a:t>Rational behind approach: </a:t>
            </a:r>
            <a:endParaRPr b="1" sz="1750"/>
          </a:p>
          <a:p>
            <a:pPr indent="-281384" lvl="0" marL="457200" rtl="0" algn="l">
              <a:spcBef>
                <a:spcPts val="1200"/>
              </a:spcBef>
              <a:spcAft>
                <a:spcPts val="0"/>
              </a:spcAft>
              <a:buSzPct val="100000"/>
              <a:buChar char="●"/>
            </a:pPr>
            <a:r>
              <a:rPr lang="en" sz="1750"/>
              <a:t>Can just movie fixed effects be used?</a:t>
            </a:r>
            <a:endParaRPr sz="1750"/>
          </a:p>
          <a:p>
            <a:pPr indent="-281384" lvl="0" marL="457200" rtl="0" algn="l">
              <a:spcBef>
                <a:spcPts val="0"/>
              </a:spcBef>
              <a:spcAft>
                <a:spcPts val="0"/>
              </a:spcAft>
              <a:buSzPct val="100000"/>
              <a:buChar char="●"/>
            </a:pPr>
            <a:r>
              <a:rPr lang="en" sz="1750"/>
              <a:t>Can just a single review be used?</a:t>
            </a:r>
            <a:endParaRPr sz="1750"/>
          </a:p>
          <a:p>
            <a:pPr indent="-281384" lvl="0" marL="457200" rtl="0" algn="l">
              <a:spcBef>
                <a:spcPts val="0"/>
              </a:spcBef>
              <a:spcAft>
                <a:spcPts val="0"/>
              </a:spcAft>
              <a:buSzPct val="100000"/>
              <a:buChar char="●"/>
            </a:pPr>
            <a:r>
              <a:rPr lang="en" sz="1750"/>
              <a:t>Do we need a combination?</a:t>
            </a:r>
            <a:endParaRPr sz="1750"/>
          </a:p>
          <a:p>
            <a:pPr indent="0" lvl="0" marL="0" rtl="0" algn="l">
              <a:spcBef>
                <a:spcPts val="1200"/>
              </a:spcBef>
              <a:spcAft>
                <a:spcPts val="0"/>
              </a:spcAft>
              <a:buNone/>
            </a:pPr>
            <a:r>
              <a:rPr b="1" lang="en" sz="1750"/>
              <a:t>Models used:</a:t>
            </a:r>
            <a:endParaRPr b="1" sz="1750"/>
          </a:p>
          <a:p>
            <a:pPr indent="-281384" lvl="0" marL="457200" rtl="0" algn="l">
              <a:spcBef>
                <a:spcPts val="1200"/>
              </a:spcBef>
              <a:spcAft>
                <a:spcPts val="0"/>
              </a:spcAft>
              <a:buSzPct val="100000"/>
              <a:buChar char="●"/>
            </a:pPr>
            <a:r>
              <a:rPr lang="en" sz="1750"/>
              <a:t>Baseline: Logistic Regression (Widely used for binary classification)</a:t>
            </a:r>
            <a:endParaRPr sz="1750"/>
          </a:p>
          <a:p>
            <a:pPr indent="-281384" lvl="0" marL="457200" rtl="0" algn="l">
              <a:spcBef>
                <a:spcPts val="0"/>
              </a:spcBef>
              <a:spcAft>
                <a:spcPts val="0"/>
              </a:spcAft>
              <a:buSzPct val="100000"/>
              <a:buChar char="●"/>
            </a:pPr>
            <a:r>
              <a:rPr lang="en" sz="1750"/>
              <a:t>LSTM (Allows for multiple feature types - review text + movie features)</a:t>
            </a:r>
            <a:endParaRPr sz="1750"/>
          </a:p>
          <a:p>
            <a:pPr indent="-281384" lvl="0" marL="457200" rtl="0" algn="l">
              <a:spcBef>
                <a:spcPts val="0"/>
              </a:spcBef>
              <a:spcAft>
                <a:spcPts val="0"/>
              </a:spcAft>
              <a:buSzPct val="100000"/>
              <a:buChar char="●"/>
            </a:pPr>
            <a:r>
              <a:rPr lang="en" sz="1750"/>
              <a:t>BERT (Currently best for text analysis)</a:t>
            </a:r>
            <a:endParaRPr sz="1750"/>
          </a:p>
          <a:p>
            <a:pPr indent="0" lvl="0" marL="0" rtl="0" algn="l">
              <a:spcBef>
                <a:spcPts val="1200"/>
              </a:spcBef>
              <a:spcAft>
                <a:spcPts val="0"/>
              </a:spcAft>
              <a:buNone/>
            </a:pPr>
            <a:r>
              <a:rPr b="1" lang="en" sz="1750"/>
              <a:t>Metrics: </a:t>
            </a:r>
            <a:endParaRPr b="1" sz="1750"/>
          </a:p>
          <a:p>
            <a:pPr indent="-281384" lvl="0" marL="457200" rtl="0" algn="l">
              <a:spcBef>
                <a:spcPts val="1200"/>
              </a:spcBef>
              <a:spcAft>
                <a:spcPts val="0"/>
              </a:spcAft>
              <a:buSzPct val="100000"/>
              <a:buChar char="●"/>
            </a:pPr>
            <a:r>
              <a:rPr lang="en" sz="1750"/>
              <a:t>AUC, </a:t>
            </a:r>
            <a:r>
              <a:rPr lang="en" sz="1750"/>
              <a:t>Accuracy</a:t>
            </a:r>
            <a:r>
              <a:rPr lang="en" sz="1750"/>
              <a:t> </a:t>
            </a:r>
            <a:endParaRPr sz="1750"/>
          </a:p>
          <a:p>
            <a:pPr indent="0" lvl="0" marL="0" rtl="0" algn="l">
              <a:spcBef>
                <a:spcPts val="1200"/>
              </a:spcBef>
              <a:spcAft>
                <a:spcPts val="1200"/>
              </a:spcAft>
              <a:buNone/>
            </a:pPr>
            <a:r>
              <a:t/>
            </a:r>
            <a:endParaRPr sz="1050">
              <a:solidFill>
                <a:srgbClr val="333333"/>
              </a:solidFill>
              <a:highlight>
                <a:srgbClr val="FFFFFF"/>
              </a:highlight>
            </a:endParaRPr>
          </a:p>
        </p:txBody>
      </p:sp>
      <p:pic>
        <p:nvPicPr>
          <p:cNvPr id="128" name="Google Shape;128;p20"/>
          <p:cNvPicPr preferRelativeResize="0"/>
          <p:nvPr/>
        </p:nvPicPr>
        <p:blipFill>
          <a:blip r:embed="rId3">
            <a:alphaModFix/>
          </a:blip>
          <a:stretch>
            <a:fillRect/>
          </a:stretch>
        </p:blipFill>
        <p:spPr>
          <a:xfrm>
            <a:off x="5304900" y="287250"/>
            <a:ext cx="3643425" cy="1522911"/>
          </a:xfrm>
          <a:prstGeom prst="rect">
            <a:avLst/>
          </a:prstGeom>
          <a:noFill/>
          <a:ln>
            <a:noFill/>
          </a:ln>
        </p:spPr>
      </p:pic>
      <p:pic>
        <p:nvPicPr>
          <p:cNvPr id="129" name="Google Shape;129;p20"/>
          <p:cNvPicPr preferRelativeResize="0"/>
          <p:nvPr/>
        </p:nvPicPr>
        <p:blipFill>
          <a:blip r:embed="rId4">
            <a:alphaModFix/>
          </a:blip>
          <a:stretch>
            <a:fillRect/>
          </a:stretch>
        </p:blipFill>
        <p:spPr>
          <a:xfrm>
            <a:off x="5304903" y="2080400"/>
            <a:ext cx="3643425" cy="2944750"/>
          </a:xfrm>
          <a:prstGeom prst="rect">
            <a:avLst/>
          </a:prstGeom>
          <a:noFill/>
          <a:ln>
            <a:noFill/>
          </a:ln>
        </p:spPr>
      </p:pic>
      <p:pic>
        <p:nvPicPr>
          <p:cNvPr id="130" name="Google Shape;130;p20"/>
          <p:cNvPicPr preferRelativeResize="0"/>
          <p:nvPr/>
        </p:nvPicPr>
        <p:blipFill>
          <a:blip r:embed="rId5">
            <a:alphaModFix/>
          </a:blip>
          <a:stretch>
            <a:fillRect/>
          </a:stretch>
        </p:blipFill>
        <p:spPr>
          <a:xfrm>
            <a:off x="2973200" y="287250"/>
            <a:ext cx="2226665" cy="1522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Baseline Model - Logistic Regression</a:t>
            </a:r>
            <a:endParaRPr/>
          </a:p>
        </p:txBody>
      </p:sp>
      <p:sp>
        <p:nvSpPr>
          <p:cNvPr id="136" name="Google Shape;136;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400"/>
              <a:t>Features</a:t>
            </a:r>
            <a:r>
              <a:rPr lang="en" sz="1400"/>
              <a:t>: Movie Fixed Effects - (33 features)</a:t>
            </a:r>
            <a:endParaRPr sz="1400"/>
          </a:p>
          <a:p>
            <a:pPr indent="0" lvl="0" marL="0" rtl="0" algn="l">
              <a:spcBef>
                <a:spcPts val="1200"/>
              </a:spcBef>
              <a:spcAft>
                <a:spcPts val="0"/>
              </a:spcAft>
              <a:buNone/>
            </a:pPr>
            <a:r>
              <a:rPr b="1" lang="en" sz="1400"/>
              <a:t>Implementation</a:t>
            </a:r>
            <a:r>
              <a:rPr lang="en" sz="1400"/>
              <a:t>: SKlearn Linear Model - Logistic Regression</a:t>
            </a:r>
            <a:endParaRPr sz="1400"/>
          </a:p>
          <a:p>
            <a:pPr indent="0" lvl="0" marL="0" rtl="0" algn="l">
              <a:spcBef>
                <a:spcPts val="1200"/>
              </a:spcBef>
              <a:spcAft>
                <a:spcPts val="0"/>
              </a:spcAft>
              <a:buNone/>
            </a:pPr>
            <a:r>
              <a:rPr b="1" lang="en" sz="1400"/>
              <a:t>Hyperparameters</a:t>
            </a:r>
            <a:r>
              <a:rPr lang="en" sz="1400"/>
              <a:t>: (C - regularization strength, Penalty)</a:t>
            </a:r>
            <a:endParaRPr sz="1400"/>
          </a:p>
          <a:p>
            <a:pPr indent="-317500" lvl="0" marL="457200" rtl="0" algn="l">
              <a:spcBef>
                <a:spcPts val="1200"/>
              </a:spcBef>
              <a:spcAft>
                <a:spcPts val="0"/>
              </a:spcAft>
              <a:buSzPts val="1400"/>
              <a:buChar char="-"/>
            </a:pPr>
            <a:r>
              <a:rPr lang="en" sz="1400"/>
              <a:t>Tuned to validation dataset (predefined split)</a:t>
            </a:r>
            <a:endParaRPr sz="1400"/>
          </a:p>
          <a:p>
            <a:pPr indent="-317500" lvl="0" marL="457200" rtl="0" algn="l">
              <a:spcBef>
                <a:spcPts val="0"/>
              </a:spcBef>
              <a:spcAft>
                <a:spcPts val="0"/>
              </a:spcAft>
              <a:buSzPts val="1400"/>
              <a:buChar char="-"/>
            </a:pPr>
            <a:r>
              <a:rPr lang="en" sz="1400" u="sng"/>
              <a:t>Best Hyperparameters:</a:t>
            </a:r>
            <a:r>
              <a:rPr lang="en" sz="1400"/>
              <a:t> (</a:t>
            </a:r>
            <a:r>
              <a:rPr lang="en" sz="1400">
                <a:latin typeface="Arial"/>
                <a:ea typeface="Arial"/>
                <a:cs typeface="Arial"/>
                <a:sym typeface="Arial"/>
              </a:rPr>
              <a:t>C=0.234, penalty='l1', solver='liblinear')</a:t>
            </a:r>
            <a:endParaRPr sz="1400"/>
          </a:p>
          <a:p>
            <a:pPr indent="0" lvl="0" marL="0" rtl="0" algn="l">
              <a:spcBef>
                <a:spcPts val="1200"/>
              </a:spcBef>
              <a:spcAft>
                <a:spcPts val="1200"/>
              </a:spcAft>
              <a:buNone/>
            </a:pPr>
            <a:r>
              <a:t/>
            </a:r>
            <a:endParaRPr/>
          </a:p>
        </p:txBody>
      </p:sp>
      <p:pic>
        <p:nvPicPr>
          <p:cNvPr id="137" name="Google Shape;137;p21"/>
          <p:cNvPicPr preferRelativeResize="0"/>
          <p:nvPr/>
        </p:nvPicPr>
        <p:blipFill>
          <a:blip r:embed="rId3">
            <a:alphaModFix/>
          </a:blip>
          <a:stretch>
            <a:fillRect/>
          </a:stretch>
        </p:blipFill>
        <p:spPr>
          <a:xfrm>
            <a:off x="7125750" y="622975"/>
            <a:ext cx="1861350" cy="1002025"/>
          </a:xfrm>
          <a:prstGeom prst="rect">
            <a:avLst/>
          </a:prstGeom>
          <a:noFill/>
          <a:ln>
            <a:noFill/>
          </a:ln>
        </p:spPr>
      </p:pic>
      <p:pic>
        <p:nvPicPr>
          <p:cNvPr id="138" name="Google Shape;138;p21"/>
          <p:cNvPicPr preferRelativeResize="0"/>
          <p:nvPr/>
        </p:nvPicPr>
        <p:blipFill rotWithShape="1">
          <a:blip r:embed="rId4">
            <a:alphaModFix/>
          </a:blip>
          <a:srcRect b="0" l="0" r="0" t="2229"/>
          <a:stretch/>
        </p:blipFill>
        <p:spPr>
          <a:xfrm>
            <a:off x="387900" y="3406475"/>
            <a:ext cx="5541274" cy="1350225"/>
          </a:xfrm>
          <a:prstGeom prst="rect">
            <a:avLst/>
          </a:prstGeom>
          <a:noFill/>
          <a:ln>
            <a:noFill/>
          </a:ln>
        </p:spPr>
      </p:pic>
      <p:pic>
        <p:nvPicPr>
          <p:cNvPr id="139" name="Google Shape;139;p21"/>
          <p:cNvPicPr preferRelativeResize="0"/>
          <p:nvPr/>
        </p:nvPicPr>
        <p:blipFill>
          <a:blip r:embed="rId5">
            <a:alphaModFix/>
          </a:blip>
          <a:stretch>
            <a:fillRect/>
          </a:stretch>
        </p:blipFill>
        <p:spPr>
          <a:xfrm>
            <a:off x="6401053" y="1927950"/>
            <a:ext cx="2586042" cy="30789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